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12"/>
  </p:notesMasterIdLst>
  <p:handoutMasterIdLst>
    <p:handoutMasterId r:id="rId13"/>
  </p:handoutMasterIdLst>
  <p:sldIdLst>
    <p:sldId id="349" r:id="rId2"/>
    <p:sldId id="355" r:id="rId3"/>
    <p:sldId id="351" r:id="rId4"/>
    <p:sldId id="316" r:id="rId5"/>
    <p:sldId id="306" r:id="rId6"/>
    <p:sldId id="354" r:id="rId7"/>
    <p:sldId id="298" r:id="rId8"/>
    <p:sldId id="353" r:id="rId9"/>
    <p:sldId id="352" r:id="rId10"/>
    <p:sldId id="270" r:id="rId11"/>
  </p:sldIdLst>
  <p:sldSz cx="9144000" cy="5143500" type="screen16x9"/>
  <p:notesSz cx="6858000" cy="9144000"/>
  <p:embeddedFontLst>
    <p:embeddedFont>
      <p:font typeface="Kalpurush" panose="02000600000000000000" pitchFamily="2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9D"/>
    <a:srgbClr val="1F3162"/>
    <a:srgbClr val="F1F2F3"/>
    <a:srgbClr val="E8E8E8"/>
    <a:srgbClr val="F1F2F2"/>
    <a:srgbClr val="17A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31F88CB-DA22-4678-1C0A-6F0EDD80BC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C9472-0DB7-BBA2-F18F-B46CABAAF3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BB2C5-BBD2-4D50-8307-2FD7644B55B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6C845-CA0C-6163-EF5A-3D3018E167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 wireless patient health monitoring system through mobile app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A85DF-7DFF-0149-2661-AADC05BB0E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AF0DB-750E-4FE7-842A-9C552418F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D1B31-C87D-213C-74D8-1CB21055EE96}"/>
              </a:ext>
            </a:extLst>
          </p:cNvPr>
          <p:cNvSpPr txBox="1"/>
          <p:nvPr userDrawn="1"/>
        </p:nvSpPr>
        <p:spPr>
          <a:xfrm>
            <a:off x="2286000" y="4928056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0" dirty="0">
                <a:solidFill>
                  <a:schemeClr val="tx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 IoT Based Remote Patient Health Monitoring System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84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1" r:id="rId9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cirkitdesigner.com/project/eac0d896-5b71-4bb7-983f-7b1f47af07a5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gif"/><Relationship Id="rId7" Type="http://schemas.openxmlformats.org/officeDocument/2006/relationships/image" Target="../media/image2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9.png"/><Relationship Id="rId10" Type="http://schemas.openxmlformats.org/officeDocument/2006/relationships/image" Target="../media/image23.gif"/><Relationship Id="rId4" Type="http://schemas.openxmlformats.org/officeDocument/2006/relationships/image" Target="../media/image12.jpeg"/><Relationship Id="rId9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F13A0F-1B07-11EA-4C57-56AEAE96C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3" y="68826"/>
            <a:ext cx="721286" cy="8327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C43BE3-67FB-D8CD-8ECE-711C912298EB}"/>
              </a:ext>
            </a:extLst>
          </p:cNvPr>
          <p:cNvGrpSpPr/>
          <p:nvPr/>
        </p:nvGrpSpPr>
        <p:grpSpPr>
          <a:xfrm>
            <a:off x="0" y="192313"/>
            <a:ext cx="9144000" cy="465599"/>
            <a:chOff x="0" y="95669"/>
            <a:chExt cx="9144000" cy="4655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FC466E-CB11-3636-4893-FCFC38E2DB08}"/>
                </a:ext>
              </a:extLst>
            </p:cNvPr>
            <p:cNvSpPr txBox="1"/>
            <p:nvPr/>
          </p:nvSpPr>
          <p:spPr>
            <a:xfrm>
              <a:off x="0" y="95669"/>
              <a:ext cx="914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Poppins" panose="00000500000000000000" pitchFamily="2" charset="0"/>
                  <a:cs typeface="Poppins" panose="00000500000000000000" pitchFamily="2" charset="0"/>
                </a:rPr>
                <a:t>Rajshahi University of Engineering &amp; Technology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0F999E-5E63-A320-939A-5D76D99E437C}"/>
                </a:ext>
              </a:extLst>
            </p:cNvPr>
            <p:cNvSpPr txBox="1"/>
            <p:nvPr/>
          </p:nvSpPr>
          <p:spPr>
            <a:xfrm>
              <a:off x="0" y="330436"/>
              <a:ext cx="91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Poppins" panose="00000500000000000000" pitchFamily="2" charset="0"/>
                  <a:cs typeface="Poppins" panose="00000500000000000000" pitchFamily="2" charset="0"/>
                </a:rPr>
                <a:t>Department of Mechatronics Engineering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7F9A11A-A4FD-8F9E-3B07-44CF19C7B56F}"/>
              </a:ext>
            </a:extLst>
          </p:cNvPr>
          <p:cNvSpPr txBox="1"/>
          <p:nvPr/>
        </p:nvSpPr>
        <p:spPr>
          <a:xfrm>
            <a:off x="0" y="1105452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Advance </a:t>
            </a:r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IoT Based </a:t>
            </a: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Remote Patient </a:t>
            </a:r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Health Monitoring System</a:t>
            </a:r>
            <a:endParaRPr lang="en-US" sz="3200" b="1" dirty="0">
              <a:solidFill>
                <a:srgbClr val="00A99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16DAC-BD4B-022B-0C52-133B13BB70B8}"/>
              </a:ext>
            </a:extLst>
          </p:cNvPr>
          <p:cNvSpPr txBox="1"/>
          <p:nvPr/>
        </p:nvSpPr>
        <p:spPr>
          <a:xfrm>
            <a:off x="2285417" y="2349371"/>
            <a:ext cx="45731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2" charset="0"/>
                <a:cs typeface="Poppins" panose="00000500000000000000" pitchFamily="2" charset="0"/>
              </a:rPr>
              <a:t>Course: </a:t>
            </a:r>
            <a:r>
              <a:rPr lang="en-US" sz="1100" b="1" dirty="0">
                <a:latin typeface="Poppins" panose="00000500000000000000" pitchFamily="2" charset="0"/>
                <a:cs typeface="Poppins" panose="00000500000000000000" pitchFamily="2" charset="0"/>
              </a:rPr>
              <a:t>MTE 3104 - </a:t>
            </a:r>
            <a:r>
              <a:rPr lang="en-US" sz="1100" dirty="0">
                <a:latin typeface="Poppins" panose="00000500000000000000" pitchFamily="2" charset="0"/>
                <a:cs typeface="Poppins" panose="00000500000000000000" pitchFamily="2" charset="0"/>
              </a:rPr>
              <a:t>Microcontroller and Interfacing Sessional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8433E8-89D4-203D-0D3A-8F6FCC77F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08029"/>
              </p:ext>
            </p:extLst>
          </p:nvPr>
        </p:nvGraphicFramePr>
        <p:xfrm>
          <a:off x="148023" y="2876547"/>
          <a:ext cx="8847954" cy="2194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3977">
                  <a:extLst>
                    <a:ext uri="{9D8B030D-6E8A-4147-A177-3AD203B41FA5}">
                      <a16:colId xmlns:a16="http://schemas.microsoft.com/office/drawing/2014/main" val="2590565787"/>
                    </a:ext>
                  </a:extLst>
                </a:gridCol>
                <a:gridCol w="4423977">
                  <a:extLst>
                    <a:ext uri="{9D8B030D-6E8A-4147-A177-3AD203B41FA5}">
                      <a16:colId xmlns:a16="http://schemas.microsoft.com/office/drawing/2014/main" val="2337061658"/>
                    </a:ext>
                  </a:extLst>
                </a:gridCol>
              </a:tblGrid>
              <a:tr h="2680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Submitted By:</a:t>
                      </a:r>
                      <a:endParaRPr lang="en-US" sz="1000" b="1" kern="1200" dirty="0">
                        <a:solidFill>
                          <a:schemeClr val="lt1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solidFill>
                      <a:srgbClr val="00A9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Submitted To:</a:t>
                      </a:r>
                    </a:p>
                  </a:txBody>
                  <a:tcPr marL="68580" marR="68580" marT="34290" marB="34290" anchor="ctr"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83678"/>
                  </a:ext>
                </a:extLst>
              </a:tr>
              <a:tr h="1926010"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ABRAR FAIYAZ ANAN CHOWDHURY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ID: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2008008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MAMUN OR RASHID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ID: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2008025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AL NIMRA KABIR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ID: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2008042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MOSTOFA SHAKIL RAFI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ID: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2008044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MD.MEHERAZUL KARIM</a:t>
                      </a:r>
                      <a:b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</a:b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ID: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2008046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SAROWER HOSEN TANIM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ID: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2008047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pPr algn="ctr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MD. SAKIB HASSAN CHOWDHURY</a:t>
                      </a:r>
                    </a:p>
                    <a:p>
                      <a:pPr algn="ctr"/>
                      <a:endParaRPr lang="en-US" sz="1000" b="1" kern="12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Lecturer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Department of Mechatronics Engineering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Rajshahi University of Engineering &amp; Technology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6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562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FF12-DE5B-F4D6-52C4-2D74D5583543}"/>
              </a:ext>
            </a:extLst>
          </p:cNvPr>
          <p:cNvSpPr txBox="1">
            <a:spLocks/>
          </p:cNvSpPr>
          <p:nvPr/>
        </p:nvSpPr>
        <p:spPr>
          <a:xfrm>
            <a:off x="628650" y="-476"/>
            <a:ext cx="7886700" cy="9941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latin typeface="Poppins" panose="00000500000000000000" pitchFamily="2" charset="0"/>
                <a:cs typeface="Poppins" panose="00000500000000000000" pitchFamily="2" charset="0"/>
              </a:rPr>
              <a:t>APPENDIX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7F4AA-8050-C57E-FF55-072C2C52F54B}"/>
              </a:ext>
            </a:extLst>
          </p:cNvPr>
          <p:cNvGrpSpPr/>
          <p:nvPr/>
        </p:nvGrpSpPr>
        <p:grpSpPr>
          <a:xfrm>
            <a:off x="519753" y="934222"/>
            <a:ext cx="4052247" cy="3738297"/>
            <a:chOff x="519753" y="837579"/>
            <a:chExt cx="4052247" cy="373829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74F5FD1-4C83-B097-4E57-04873AA885B3}"/>
                </a:ext>
              </a:extLst>
            </p:cNvPr>
            <p:cNvGrpSpPr/>
            <p:nvPr/>
          </p:nvGrpSpPr>
          <p:grpSpPr>
            <a:xfrm>
              <a:off x="519753" y="837579"/>
              <a:ext cx="4052247" cy="2999488"/>
              <a:chOff x="629779" y="993696"/>
              <a:chExt cx="4052247" cy="29994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785910F-379C-BCE9-9B47-44EBF98A4D22}"/>
                  </a:ext>
                </a:extLst>
              </p:cNvPr>
              <p:cNvGrpSpPr/>
              <p:nvPr/>
            </p:nvGrpSpPr>
            <p:grpSpPr>
              <a:xfrm>
                <a:off x="629779" y="993696"/>
                <a:ext cx="4052247" cy="1935804"/>
                <a:chOff x="3456524" y="1178462"/>
                <a:chExt cx="5402996" cy="2581068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20178D38-A533-F736-10C2-7340F0892B88}"/>
                    </a:ext>
                  </a:extLst>
                </p:cNvPr>
                <p:cNvGrpSpPr/>
                <p:nvPr/>
              </p:nvGrpSpPr>
              <p:grpSpPr>
                <a:xfrm>
                  <a:off x="3456524" y="1178462"/>
                  <a:ext cx="5402996" cy="2581068"/>
                  <a:chOff x="6458393" y="1313358"/>
                  <a:chExt cx="4895407" cy="2159355"/>
                </a:xfrm>
              </p:grpSpPr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E97E488D-71CB-DF02-0150-00109DD0D6D7}"/>
                      </a:ext>
                    </a:extLst>
                  </p:cNvPr>
                  <p:cNvSpPr txBox="1"/>
                  <p:nvPr/>
                </p:nvSpPr>
                <p:spPr>
                  <a:xfrm>
                    <a:off x="6570785" y="1313358"/>
                    <a:ext cx="4783015" cy="308988"/>
                  </a:xfrm>
                  <a:prstGeom prst="rect">
                    <a:avLst/>
                  </a:prstGeom>
                  <a:solidFill>
                    <a:srgbClr val="00A99D"/>
                  </a:solidFill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rPr>
                      <a:t>PROOF OF CONCEPT</a:t>
                    </a:r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5FE13667-3ABE-C75F-90BE-A8A3F648DAED}"/>
                      </a:ext>
                    </a:extLst>
                  </p:cNvPr>
                  <p:cNvSpPr/>
                  <p:nvPr/>
                </p:nvSpPr>
                <p:spPr>
                  <a:xfrm>
                    <a:off x="6458393" y="3247795"/>
                    <a:ext cx="224784" cy="224918"/>
                  </a:xfrm>
                  <a:prstGeom prst="ellipse">
                    <a:avLst/>
                  </a:prstGeom>
                  <a:solidFill>
                    <a:srgbClr val="00A99D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5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rPr>
                      <a:t>2</a:t>
                    </a:r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C301618E-AEEB-6824-5DEE-1A78F2963993}"/>
                      </a:ext>
                    </a:extLst>
                  </p:cNvPr>
                  <p:cNvSpPr/>
                  <p:nvPr/>
                </p:nvSpPr>
                <p:spPr>
                  <a:xfrm>
                    <a:off x="6458393" y="1815450"/>
                    <a:ext cx="224784" cy="224918"/>
                  </a:xfrm>
                  <a:prstGeom prst="ellipse">
                    <a:avLst/>
                  </a:prstGeom>
                  <a:solidFill>
                    <a:srgbClr val="00A99D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5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rPr>
                      <a:t>1</a:t>
                    </a:r>
                  </a:p>
                </p:txBody>
              </p:sp>
            </p:grpSp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27AA74F1-2970-7CB5-F22F-B432C135E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/>
              </p:blipFill>
              <p:spPr>
                <a:xfrm>
                  <a:off x="3879792" y="1610539"/>
                  <a:ext cx="2878343" cy="1687085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0729502-3334-E5DA-9EC4-7FB85479B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230" y="2727867"/>
                <a:ext cx="2294621" cy="1265317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2746E9-D631-6D4E-7CD4-A98B8D22B223}"/>
                </a:ext>
              </a:extLst>
            </p:cNvPr>
            <p:cNvSpPr txBox="1"/>
            <p:nvPr/>
          </p:nvSpPr>
          <p:spPr>
            <a:xfrm>
              <a:off x="773151" y="3991101"/>
              <a:ext cx="379884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Admin (2023) </a:t>
              </a:r>
              <a:r>
                <a:rPr lang="en-US" sz="800" i="1" dirty="0"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IOT based patient health monitoring on ESP32 web server</a:t>
              </a:r>
              <a:r>
                <a:rPr lang="en-US" sz="800" dirty="0"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en-US" sz="800" i="1" dirty="0"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How To Electronics</a:t>
              </a:r>
              <a:r>
                <a:rPr lang="en-US" sz="800" dirty="0"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. Available at: https://how2electronics.com/iot-based-patient-health-monitoring-esp32-web-server/ (Accessed: 18 October 2024). 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C31504-92CA-E634-FBAD-E0D5E53E64B6}"/>
                </a:ext>
              </a:extLst>
            </p:cNvPr>
            <p:cNvSpPr/>
            <p:nvPr/>
          </p:nvSpPr>
          <p:spPr>
            <a:xfrm>
              <a:off x="519753" y="4020301"/>
              <a:ext cx="186068" cy="201633"/>
            </a:xfrm>
            <a:prstGeom prst="ellipse">
              <a:avLst/>
            </a:prstGeom>
            <a:solidFill>
              <a:srgbClr val="00A99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31C3FF5-F424-2B44-8155-FD32F886BC8F}"/>
              </a:ext>
            </a:extLst>
          </p:cNvPr>
          <p:cNvSpPr txBox="1"/>
          <p:nvPr/>
        </p:nvSpPr>
        <p:spPr>
          <a:xfrm>
            <a:off x="5840930" y="939176"/>
            <a:ext cx="2345009" cy="276999"/>
          </a:xfrm>
          <a:prstGeom prst="rect">
            <a:avLst/>
          </a:prstGeom>
          <a:solidFill>
            <a:srgbClr val="00A99D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Component List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89408D-CE06-0955-ABCC-EE065B680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636662"/>
              </p:ext>
            </p:extLst>
          </p:nvPr>
        </p:nvGraphicFramePr>
        <p:xfrm>
          <a:off x="4832696" y="1540011"/>
          <a:ext cx="4014385" cy="3132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825">
                  <a:extLst>
                    <a:ext uri="{9D8B030D-6E8A-4147-A177-3AD203B41FA5}">
                      <a16:colId xmlns:a16="http://schemas.microsoft.com/office/drawing/2014/main" val="1772263205"/>
                    </a:ext>
                  </a:extLst>
                </a:gridCol>
                <a:gridCol w="1243368">
                  <a:extLst>
                    <a:ext uri="{9D8B030D-6E8A-4147-A177-3AD203B41FA5}">
                      <a16:colId xmlns:a16="http://schemas.microsoft.com/office/drawing/2014/main" val="3005437910"/>
                    </a:ext>
                  </a:extLst>
                </a:gridCol>
                <a:gridCol w="1003596">
                  <a:extLst>
                    <a:ext uri="{9D8B030D-6E8A-4147-A177-3AD203B41FA5}">
                      <a16:colId xmlns:a16="http://schemas.microsoft.com/office/drawing/2014/main" val="3042066841"/>
                    </a:ext>
                  </a:extLst>
                </a:gridCol>
                <a:gridCol w="1003596">
                  <a:extLst>
                    <a:ext uri="{9D8B030D-6E8A-4147-A177-3AD203B41FA5}">
                      <a16:colId xmlns:a16="http://schemas.microsoft.com/office/drawing/2014/main" val="277897853"/>
                    </a:ext>
                  </a:extLst>
                </a:gridCol>
              </a:tblGrid>
              <a:tr h="363166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9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S.N.</a:t>
                      </a:r>
                    </a:p>
                  </a:txBody>
                  <a:tcPr marL="99045" marR="99045" marT="49523" marB="4952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9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Components Name</a:t>
                      </a:r>
                    </a:p>
                  </a:txBody>
                  <a:tcPr marL="99045" marR="99045" marT="49523" marB="495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9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Quantity</a:t>
                      </a:r>
                    </a:p>
                  </a:txBody>
                  <a:tcPr marL="99045" marR="99045" marT="49523" marB="4952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Price</a:t>
                      </a:r>
                    </a:p>
                  </a:txBody>
                  <a:tcPr marL="84549" marR="84549" marT="42275" marB="4227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654144"/>
                  </a:ext>
                </a:extLst>
              </a:tr>
              <a:tr h="34289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</a:p>
                  </a:txBody>
                  <a:tcPr marL="84549" marR="84549" marT="42275" marB="422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u="none" strike="noStrike" cap="none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ESP32 Board</a:t>
                      </a:r>
                      <a:endParaRPr lang="en-US" sz="9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84549" marR="84549" marT="42275" marB="422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</a:p>
                  </a:txBody>
                  <a:tcPr marL="84549" marR="84549" marT="42275" marB="422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480 Tk</a:t>
                      </a:r>
                    </a:p>
                  </a:txBody>
                  <a:tcPr marL="84549" marR="84549" marT="42275" marB="4227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8285867"/>
                  </a:ext>
                </a:extLst>
              </a:tr>
              <a:tr h="34867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</a:t>
                      </a:r>
                    </a:p>
                  </a:txBody>
                  <a:tcPr marL="84549" marR="84549" marT="42275" marB="422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u="none" strike="noStrike" cap="none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MAX30100 Pulse Oximeter Sensor</a:t>
                      </a:r>
                      <a:endParaRPr lang="en-US" sz="9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84549" marR="84549" marT="42275" marB="422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</a:p>
                  </a:txBody>
                  <a:tcPr marL="84549" marR="84549" marT="42275" marB="422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350 Tk</a:t>
                      </a:r>
                    </a:p>
                  </a:txBody>
                  <a:tcPr marL="84549" marR="84549" marT="42275" marB="42275" anchor="ctr"/>
                </a:tc>
                <a:extLst>
                  <a:ext uri="{0D108BD9-81ED-4DB2-BD59-A6C34878D82A}">
                    <a16:rowId xmlns:a16="http://schemas.microsoft.com/office/drawing/2014/main" val="3680388304"/>
                  </a:ext>
                </a:extLst>
              </a:tr>
              <a:tr h="34289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</a:t>
                      </a:r>
                    </a:p>
                  </a:txBody>
                  <a:tcPr marL="84549" marR="84549" marT="42275" marB="422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u="none" strike="noStrike" cap="none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DS18B20 Sensor</a:t>
                      </a:r>
                      <a:endParaRPr lang="en-US" sz="900" b="0" i="0" u="none" strike="noStrike" cap="none" dirty="0">
                        <a:solidFill>
                          <a:schemeClr val="dk1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 marL="84549" marR="84549" marT="42275" marB="422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</a:p>
                  </a:txBody>
                  <a:tcPr marL="84549" marR="84549" marT="42275" marB="422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150 Tk</a:t>
                      </a:r>
                    </a:p>
                  </a:txBody>
                  <a:tcPr marL="84549" marR="84549" marT="42275" marB="42275" anchor="ctr"/>
                </a:tc>
                <a:extLst>
                  <a:ext uri="{0D108BD9-81ED-4DB2-BD59-A6C34878D82A}">
                    <a16:rowId xmlns:a16="http://schemas.microsoft.com/office/drawing/2014/main" val="639876793"/>
                  </a:ext>
                </a:extLst>
              </a:tr>
              <a:tr h="34289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</a:t>
                      </a:r>
                    </a:p>
                  </a:txBody>
                  <a:tcPr marL="84549" marR="84549" marT="42275" marB="422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u="none" strike="noStrike" cap="none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DHT11 Sensor</a:t>
                      </a:r>
                      <a:endParaRPr lang="en-US" sz="9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84549" marR="84549" marT="42275" marB="422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</a:p>
                  </a:txBody>
                  <a:tcPr marL="84549" marR="84549" marT="42275" marB="422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200 Tk</a:t>
                      </a:r>
                    </a:p>
                  </a:txBody>
                  <a:tcPr marL="84549" marR="84549" marT="42275" marB="42275" anchor="ctr"/>
                </a:tc>
                <a:extLst>
                  <a:ext uri="{0D108BD9-81ED-4DB2-BD59-A6C34878D82A}">
                    <a16:rowId xmlns:a16="http://schemas.microsoft.com/office/drawing/2014/main" val="1648503314"/>
                  </a:ext>
                </a:extLst>
              </a:tr>
              <a:tr h="34289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</a:t>
                      </a:r>
                    </a:p>
                  </a:txBody>
                  <a:tcPr marL="84549" marR="84549" marT="42275" marB="422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u="none" strike="noStrike" cap="none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Resistor 4.7K</a:t>
                      </a:r>
                      <a:endParaRPr lang="en-US" sz="9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84549" marR="84549" marT="42275" marB="422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</a:p>
                  </a:txBody>
                  <a:tcPr marL="84549" marR="84549" marT="42275" marB="422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 TK</a:t>
                      </a:r>
                    </a:p>
                  </a:txBody>
                  <a:tcPr marL="84549" marR="84549" marT="42275" marB="42275" anchor="ctr"/>
                </a:tc>
                <a:extLst>
                  <a:ext uri="{0D108BD9-81ED-4DB2-BD59-A6C34878D82A}">
                    <a16:rowId xmlns:a16="http://schemas.microsoft.com/office/drawing/2014/main" val="2481655036"/>
                  </a:ext>
                </a:extLst>
              </a:tr>
              <a:tr h="34289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</a:t>
                      </a:r>
                    </a:p>
                  </a:txBody>
                  <a:tcPr marL="84549" marR="84549" marT="42275" marB="422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u="none" strike="noStrike" cap="none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Connecting Wires</a:t>
                      </a:r>
                      <a:endParaRPr lang="en-US" sz="9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84549" marR="84549" marT="42275" marB="422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</a:t>
                      </a:r>
                    </a:p>
                  </a:txBody>
                  <a:tcPr marL="84549" marR="84549" marT="42275" marB="422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50 Tk</a:t>
                      </a:r>
                    </a:p>
                  </a:txBody>
                  <a:tcPr marL="84549" marR="84549" marT="42275" marB="42275" anchor="ctr"/>
                </a:tc>
                <a:extLst>
                  <a:ext uri="{0D108BD9-81ED-4DB2-BD59-A6C34878D82A}">
                    <a16:rowId xmlns:a16="http://schemas.microsoft.com/office/drawing/2014/main" val="588334792"/>
                  </a:ext>
                </a:extLst>
              </a:tr>
              <a:tr h="34289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</a:t>
                      </a:r>
                    </a:p>
                  </a:txBody>
                  <a:tcPr marL="84549" marR="84549" marT="42275" marB="4227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u="none" strike="noStrike" cap="none" dirty="0">
                          <a:solidFill>
                            <a:schemeClr val="dk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Breadboard</a:t>
                      </a:r>
                      <a:endParaRPr lang="en-US" sz="9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84549" marR="84549" marT="42275" marB="422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</a:p>
                  </a:txBody>
                  <a:tcPr marL="84549" marR="84549" marT="42275" marB="422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70 Tk</a:t>
                      </a:r>
                    </a:p>
                  </a:txBody>
                  <a:tcPr marL="84549" marR="84549" marT="42275" marB="42275" anchor="ctr"/>
                </a:tc>
                <a:extLst>
                  <a:ext uri="{0D108BD9-81ED-4DB2-BD59-A6C34878D82A}">
                    <a16:rowId xmlns:a16="http://schemas.microsoft.com/office/drawing/2014/main" val="1896432599"/>
                  </a:ext>
                </a:extLst>
              </a:tr>
              <a:tr h="342896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84549" marR="84549" marT="42275" marB="422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84549" marR="84549" marT="42275" marB="422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Total:</a:t>
                      </a:r>
                    </a:p>
                  </a:txBody>
                  <a:tcPr marL="84549" marR="84549" marT="42275" marB="422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1305 Tk</a:t>
                      </a:r>
                    </a:p>
                  </a:txBody>
                  <a:tcPr marL="84549" marR="84549" marT="42275" marB="42275" anchor="ctr"/>
                </a:tc>
                <a:extLst>
                  <a:ext uri="{0D108BD9-81ED-4DB2-BD59-A6C34878D82A}">
                    <a16:rowId xmlns:a16="http://schemas.microsoft.com/office/drawing/2014/main" val="2407958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8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with a white beard and mustache&#10;&#10;Description automatically generated">
            <a:extLst>
              <a:ext uri="{FF2B5EF4-FFF2-40B4-BE49-F238E27FC236}">
                <a16:creationId xmlns:a16="http://schemas.microsoft.com/office/drawing/2014/main" id="{2A229781-A427-B6B7-6488-2601E90E5C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9" b="14583"/>
          <a:stretch/>
        </p:blipFill>
        <p:spPr>
          <a:xfrm>
            <a:off x="2092734" y="0"/>
            <a:ext cx="9143998" cy="5143500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2C95F9-71B7-C9EB-E1EB-9EA885840D0F}"/>
              </a:ext>
            </a:extLst>
          </p:cNvPr>
          <p:cNvSpPr txBox="1"/>
          <p:nvPr/>
        </p:nvSpPr>
        <p:spPr>
          <a:xfrm>
            <a:off x="438614" y="2713463"/>
            <a:ext cx="452739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Rahim Mia </a:t>
            </a:r>
          </a:p>
          <a:p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Age: 76</a:t>
            </a:r>
            <a:b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Profession: Farmer</a:t>
            </a:r>
          </a:p>
          <a:p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Address: </a:t>
            </a:r>
            <a:r>
              <a:rPr lang="en-US" sz="1050" dirty="0" err="1">
                <a:latin typeface="Poppins" panose="00000500000000000000" pitchFamily="2" charset="0"/>
                <a:cs typeface="Poppins" panose="00000500000000000000" pitchFamily="2" charset="0"/>
              </a:rPr>
              <a:t>Langalbandh</a:t>
            </a:r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050" dirty="0" err="1">
                <a:latin typeface="Poppins" panose="00000500000000000000" pitchFamily="2" charset="0"/>
                <a:cs typeface="Poppins" panose="00000500000000000000" pitchFamily="2" charset="0"/>
              </a:rPr>
              <a:t>Shailkupa</a:t>
            </a:r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050" dirty="0" err="1">
                <a:latin typeface="Poppins" panose="00000500000000000000" pitchFamily="2" charset="0"/>
                <a:cs typeface="Poppins" panose="00000500000000000000" pitchFamily="2" charset="0"/>
              </a:rPr>
              <a:t>Jhenaidah</a:t>
            </a:r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260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C1622216-DCD5-C95A-1A49-E4367C5C3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68" t="130" r="31961" b="-130"/>
          <a:stretch/>
        </p:blipFill>
        <p:spPr bwMode="auto">
          <a:xfrm>
            <a:off x="-1" y="-14869"/>
            <a:ext cx="4654530" cy="52113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83FF9D-2A9E-B783-5920-89DE3D376FEC}"/>
              </a:ext>
            </a:extLst>
          </p:cNvPr>
          <p:cNvSpPr txBox="1"/>
          <p:nvPr/>
        </p:nvSpPr>
        <p:spPr>
          <a:xfrm>
            <a:off x="3646521" y="841394"/>
            <a:ext cx="6468155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Poppins" panose="00000500000000000000" pitchFamily="2" charset="0"/>
                <a:cs typeface="Poppins" panose="00000500000000000000" pitchFamily="2" charset="0"/>
              </a:rPr>
              <a:t>According to the Bangladesh Bureau of Statistics,</a:t>
            </a:r>
          </a:p>
          <a:p>
            <a:pPr algn="ctr"/>
            <a:endParaRPr lang="en-US" sz="7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900" b="1" dirty="0">
                <a:latin typeface="Poppins" panose="00000500000000000000" pitchFamily="2" charset="0"/>
                <a:cs typeface="Poppins" panose="00000500000000000000" pitchFamily="2" charset="0"/>
              </a:rPr>
              <a:t>Deaths 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In Rural Bangladesh that Could Be Addressed </a:t>
            </a:r>
          </a:p>
          <a:p>
            <a:pPr algn="ctr"/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Without Timely Healthcare Monitoring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C165EE4-F03B-B7DC-E1D7-7491910CC511}"/>
              </a:ext>
            </a:extLst>
          </p:cNvPr>
          <p:cNvSpPr txBox="1">
            <a:spLocks/>
          </p:cNvSpPr>
          <p:nvPr/>
        </p:nvSpPr>
        <p:spPr>
          <a:xfrm>
            <a:off x="4980879" y="250824"/>
            <a:ext cx="3780000" cy="54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b="1" dirty="0">
                <a:latin typeface="Poppins" panose="00000500000000000000" pitchFamily="2" charset="0"/>
                <a:cs typeface="Poppins" panose="00000500000000000000" pitchFamily="2" charset="0"/>
              </a:rPr>
              <a:t>WHAT IS BROKEN?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924654-F956-5C31-1F1F-657F14DC83DC}"/>
              </a:ext>
            </a:extLst>
          </p:cNvPr>
          <p:cNvGrpSpPr/>
          <p:nvPr/>
        </p:nvGrpSpPr>
        <p:grpSpPr>
          <a:xfrm>
            <a:off x="4411936" y="2004274"/>
            <a:ext cx="5464850" cy="1268997"/>
            <a:chOff x="4411936" y="1877896"/>
            <a:chExt cx="5464850" cy="12689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C09EC9-6AA4-0FE8-5B08-5301F1B3A7C0}"/>
                </a:ext>
              </a:extLst>
            </p:cNvPr>
            <p:cNvGrpSpPr/>
            <p:nvPr/>
          </p:nvGrpSpPr>
          <p:grpSpPr>
            <a:xfrm>
              <a:off x="4411936" y="2057861"/>
              <a:ext cx="5464850" cy="1089032"/>
              <a:chOff x="4522369" y="3504947"/>
              <a:chExt cx="7286467" cy="145204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09F1AF-DFD9-85DC-0CFE-D1FCCBDED0F7}"/>
                  </a:ext>
                </a:extLst>
              </p:cNvPr>
              <p:cNvSpPr txBox="1"/>
              <p:nvPr/>
            </p:nvSpPr>
            <p:spPr>
              <a:xfrm>
                <a:off x="4522369" y="3913030"/>
                <a:ext cx="3205317" cy="451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>
                    <a:latin typeface="Poppins" panose="00000500000000000000" pitchFamily="2" charset="0"/>
                    <a:cs typeface="Poppins" panose="00000500000000000000" pitchFamily="2" charset="0"/>
                  </a:rPr>
                  <a:t>Delays in Receiving Critical </a:t>
                </a:r>
              </a:p>
              <a:p>
                <a:pPr algn="ctr"/>
                <a:r>
                  <a:rPr lang="en-US" sz="800" dirty="0">
                    <a:latin typeface="Poppins" panose="00000500000000000000" pitchFamily="2" charset="0"/>
                    <a:cs typeface="Poppins" panose="00000500000000000000" pitchFamily="2" charset="0"/>
                  </a:rPr>
                  <a:t>Health Information</a:t>
                </a:r>
                <a:endParaRPr lang="en-US" sz="8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22B5C2-F29E-BF9B-189F-ABA6CC74D967}"/>
                  </a:ext>
                </a:extLst>
              </p:cNvPr>
              <p:cNvSpPr txBox="1"/>
              <p:nvPr/>
            </p:nvSpPr>
            <p:spPr>
              <a:xfrm>
                <a:off x="5189654" y="4378729"/>
                <a:ext cx="1850923" cy="53347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A99D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70%</a:t>
                </a:r>
                <a:endParaRPr lang="en-US" sz="2000" dirty="0">
                  <a:solidFill>
                    <a:srgbClr val="00A99D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B5B991-E145-98B8-1613-837DF4B1157D}"/>
                  </a:ext>
                </a:extLst>
              </p:cNvPr>
              <p:cNvSpPr txBox="1"/>
              <p:nvPr/>
            </p:nvSpPr>
            <p:spPr>
              <a:xfrm>
                <a:off x="6939410" y="3979714"/>
                <a:ext cx="4869426" cy="45140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800" dirty="0">
                    <a:latin typeface="Poppins" panose="00000500000000000000" pitchFamily="2" charset="0"/>
                    <a:cs typeface="Poppins" panose="00000500000000000000" pitchFamily="2" charset="0"/>
                  </a:rPr>
                  <a:t>Lack Access To Quality </a:t>
                </a:r>
              </a:p>
              <a:p>
                <a:pPr algn="ctr"/>
                <a:r>
                  <a:rPr lang="en-US" sz="800" dirty="0">
                    <a:latin typeface="Poppins" panose="00000500000000000000" pitchFamily="2" charset="0"/>
                    <a:cs typeface="Poppins" panose="00000500000000000000" pitchFamily="2" charset="0"/>
                  </a:rPr>
                  <a:t>Healthcare Monitoring</a:t>
                </a:r>
                <a:endParaRPr lang="en-US" sz="8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9F6F69-94C7-2EA7-DF6F-96BC77F86896}"/>
                  </a:ext>
                </a:extLst>
              </p:cNvPr>
              <p:cNvSpPr txBox="1"/>
              <p:nvPr/>
            </p:nvSpPr>
            <p:spPr>
              <a:xfrm>
                <a:off x="8365168" y="4423509"/>
                <a:ext cx="2037733" cy="533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A99D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40%</a:t>
                </a:r>
                <a:endParaRPr lang="en-US" sz="2000" dirty="0">
                  <a:solidFill>
                    <a:srgbClr val="00A99D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845137-1DB9-DC18-353B-98F02C4B25C2}"/>
                  </a:ext>
                </a:extLst>
              </p:cNvPr>
              <p:cNvSpPr txBox="1"/>
              <p:nvPr/>
            </p:nvSpPr>
            <p:spPr>
              <a:xfrm>
                <a:off x="6393518" y="3504947"/>
                <a:ext cx="2735825" cy="410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dirty="0">
                    <a:latin typeface="Poppins" panose="00000500000000000000" pitchFamily="2" charset="0"/>
                    <a:cs typeface="Poppins" panose="00000500000000000000" pitchFamily="2" charset="0"/>
                  </a:rPr>
                  <a:t>Ministry of Health </a:t>
                </a:r>
              </a:p>
              <a:p>
                <a:pPr algn="ctr"/>
                <a:r>
                  <a:rPr lang="en-US" sz="700" dirty="0">
                    <a:latin typeface="Poppins" panose="00000500000000000000" pitchFamily="2" charset="0"/>
                    <a:cs typeface="Poppins" panose="00000500000000000000" pitchFamily="2" charset="0"/>
                  </a:rPr>
                  <a:t>report reveals </a:t>
                </a:r>
                <a:endParaRPr lang="en-US" sz="700" dirty="0"/>
              </a:p>
            </p:txBody>
          </p:sp>
        </p:grpSp>
        <p:grpSp>
          <p:nvGrpSpPr>
            <p:cNvPr id="8" name="Google Shape;5486;p64">
              <a:extLst>
                <a:ext uri="{FF2B5EF4-FFF2-40B4-BE49-F238E27FC236}">
                  <a16:creationId xmlns:a16="http://schemas.microsoft.com/office/drawing/2014/main" id="{243FAC70-5A9D-66ED-7C1A-623D5BEC4D35}"/>
                </a:ext>
              </a:extLst>
            </p:cNvPr>
            <p:cNvGrpSpPr/>
            <p:nvPr/>
          </p:nvGrpSpPr>
          <p:grpSpPr>
            <a:xfrm>
              <a:off x="5376768" y="1877896"/>
              <a:ext cx="474321" cy="371424"/>
              <a:chOff x="-41526450" y="3653375"/>
              <a:chExt cx="315875" cy="247350"/>
            </a:xfrm>
            <a:solidFill>
              <a:srgbClr val="1F3162"/>
            </a:solidFill>
          </p:grpSpPr>
          <p:sp>
            <p:nvSpPr>
              <p:cNvPr id="13" name="Google Shape;5487;p64">
                <a:extLst>
                  <a:ext uri="{FF2B5EF4-FFF2-40B4-BE49-F238E27FC236}">
                    <a16:creationId xmlns:a16="http://schemas.microsoft.com/office/drawing/2014/main" id="{940D58D0-44A5-59C4-25F2-81257D6BCF88}"/>
                  </a:ext>
                </a:extLst>
              </p:cNvPr>
              <p:cNvSpPr/>
              <p:nvPr/>
            </p:nvSpPr>
            <p:spPr>
              <a:xfrm>
                <a:off x="-41526450" y="3860525"/>
                <a:ext cx="3158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1608" extrusionOk="0">
                    <a:moveTo>
                      <a:pt x="379" y="0"/>
                    </a:moveTo>
                    <a:cubicBezTo>
                      <a:pt x="159" y="0"/>
                      <a:pt x="1" y="189"/>
                      <a:pt x="1" y="378"/>
                    </a:cubicBezTo>
                    <a:cubicBezTo>
                      <a:pt x="1" y="1040"/>
                      <a:pt x="537" y="1607"/>
                      <a:pt x="1198" y="1607"/>
                    </a:cubicBezTo>
                    <a:lnTo>
                      <a:pt x="11406" y="1607"/>
                    </a:lnTo>
                    <a:cubicBezTo>
                      <a:pt x="12067" y="1607"/>
                      <a:pt x="12634" y="1072"/>
                      <a:pt x="12634" y="378"/>
                    </a:cubicBezTo>
                    <a:cubicBezTo>
                      <a:pt x="12603" y="158"/>
                      <a:pt x="12445" y="0"/>
                      <a:pt x="12193" y="0"/>
                    </a:cubicBezTo>
                    <a:lnTo>
                      <a:pt x="10965" y="0"/>
                    </a:lnTo>
                    <a:lnTo>
                      <a:pt x="10965" y="378"/>
                    </a:lnTo>
                    <a:cubicBezTo>
                      <a:pt x="10965" y="630"/>
                      <a:pt x="10776" y="819"/>
                      <a:pt x="10555" y="819"/>
                    </a:cubicBezTo>
                    <a:cubicBezTo>
                      <a:pt x="10303" y="819"/>
                      <a:pt x="10146" y="630"/>
                      <a:pt x="10146" y="378"/>
                    </a:cubicBezTo>
                    <a:lnTo>
                      <a:pt x="10146" y="0"/>
                    </a:lnTo>
                    <a:lnTo>
                      <a:pt x="9326" y="0"/>
                    </a:lnTo>
                    <a:lnTo>
                      <a:pt x="9326" y="378"/>
                    </a:lnTo>
                    <a:cubicBezTo>
                      <a:pt x="9326" y="630"/>
                      <a:pt x="9137" y="819"/>
                      <a:pt x="8917" y="819"/>
                    </a:cubicBezTo>
                    <a:cubicBezTo>
                      <a:pt x="8696" y="819"/>
                      <a:pt x="8507" y="630"/>
                      <a:pt x="8507" y="378"/>
                    </a:cubicBezTo>
                    <a:lnTo>
                      <a:pt x="850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4" name="Google Shape;5488;p64">
                <a:extLst>
                  <a:ext uri="{FF2B5EF4-FFF2-40B4-BE49-F238E27FC236}">
                    <a16:creationId xmlns:a16="http://schemas.microsoft.com/office/drawing/2014/main" id="{DF8E824F-43B1-CB36-194A-1B6C761CC72C}"/>
                  </a:ext>
                </a:extLst>
              </p:cNvPr>
              <p:cNvSpPr/>
              <p:nvPr/>
            </p:nvSpPr>
            <p:spPr>
              <a:xfrm>
                <a:off x="-41506750" y="3653375"/>
                <a:ext cx="275700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7468" extrusionOk="0">
                    <a:moveTo>
                      <a:pt x="3794" y="1673"/>
                    </a:moveTo>
                    <a:cubicBezTo>
                      <a:pt x="3841" y="1673"/>
                      <a:pt x="3890" y="1682"/>
                      <a:pt x="3939" y="1702"/>
                    </a:cubicBezTo>
                    <a:lnTo>
                      <a:pt x="6428" y="2521"/>
                    </a:lnTo>
                    <a:cubicBezTo>
                      <a:pt x="6680" y="2616"/>
                      <a:pt x="6806" y="2994"/>
                      <a:pt x="6585" y="3214"/>
                    </a:cubicBezTo>
                    <a:lnTo>
                      <a:pt x="6018" y="3750"/>
                    </a:lnTo>
                    <a:lnTo>
                      <a:pt x="7404" y="5136"/>
                    </a:lnTo>
                    <a:cubicBezTo>
                      <a:pt x="7593" y="5262"/>
                      <a:pt x="7593" y="5514"/>
                      <a:pt x="7436" y="5671"/>
                    </a:cubicBezTo>
                    <a:cubicBezTo>
                      <a:pt x="7357" y="5750"/>
                      <a:pt x="7247" y="5790"/>
                      <a:pt x="7136" y="5790"/>
                    </a:cubicBezTo>
                    <a:cubicBezTo>
                      <a:pt x="7026" y="5790"/>
                      <a:pt x="6916" y="5750"/>
                      <a:pt x="6837" y="5671"/>
                    </a:cubicBezTo>
                    <a:lnTo>
                      <a:pt x="5451" y="4317"/>
                    </a:lnTo>
                    <a:lnTo>
                      <a:pt x="4915" y="4852"/>
                    </a:lnTo>
                    <a:cubicBezTo>
                      <a:pt x="4821" y="4947"/>
                      <a:pt x="4714" y="4988"/>
                      <a:pt x="4613" y="4988"/>
                    </a:cubicBezTo>
                    <a:cubicBezTo>
                      <a:pt x="4444" y="4988"/>
                      <a:pt x="4293" y="4872"/>
                      <a:pt x="4254" y="4695"/>
                    </a:cubicBezTo>
                    <a:lnTo>
                      <a:pt x="3435" y="2206"/>
                    </a:lnTo>
                    <a:cubicBezTo>
                      <a:pt x="3328" y="1940"/>
                      <a:pt x="3537" y="1673"/>
                      <a:pt x="3794" y="1673"/>
                    </a:cubicBezTo>
                    <a:close/>
                    <a:moveTo>
                      <a:pt x="1198" y="1"/>
                    </a:moveTo>
                    <a:cubicBezTo>
                      <a:pt x="536" y="1"/>
                      <a:pt x="1" y="568"/>
                      <a:pt x="1" y="1229"/>
                    </a:cubicBezTo>
                    <a:lnTo>
                      <a:pt x="1" y="7467"/>
                    </a:lnTo>
                    <a:lnTo>
                      <a:pt x="11027" y="7467"/>
                    </a:lnTo>
                    <a:lnTo>
                      <a:pt x="11027" y="1229"/>
                    </a:lnTo>
                    <a:cubicBezTo>
                      <a:pt x="11027" y="568"/>
                      <a:pt x="10460" y="1"/>
                      <a:pt x="97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9" name="Google Shape;5084;p63">
              <a:extLst>
                <a:ext uri="{FF2B5EF4-FFF2-40B4-BE49-F238E27FC236}">
                  <a16:creationId xmlns:a16="http://schemas.microsoft.com/office/drawing/2014/main" id="{46B5F043-604B-AAFB-D212-D9A40371A066}"/>
                </a:ext>
              </a:extLst>
            </p:cNvPr>
            <p:cNvGrpSpPr/>
            <p:nvPr/>
          </p:nvGrpSpPr>
          <p:grpSpPr>
            <a:xfrm>
              <a:off x="7849323" y="1877896"/>
              <a:ext cx="358252" cy="371246"/>
              <a:chOff x="3357325" y="2093500"/>
              <a:chExt cx="311525" cy="322825"/>
            </a:xfrm>
            <a:solidFill>
              <a:srgbClr val="1F3162"/>
            </a:solidFill>
          </p:grpSpPr>
          <p:sp>
            <p:nvSpPr>
              <p:cNvPr id="10" name="Google Shape;5085;p63">
                <a:extLst>
                  <a:ext uri="{FF2B5EF4-FFF2-40B4-BE49-F238E27FC236}">
                    <a16:creationId xmlns:a16="http://schemas.microsoft.com/office/drawing/2014/main" id="{0F013F74-197A-57CB-3012-C17E60009140}"/>
                  </a:ext>
                </a:extLst>
              </p:cNvPr>
              <p:cNvSpPr/>
              <p:nvPr/>
            </p:nvSpPr>
            <p:spPr>
              <a:xfrm>
                <a:off x="3357325" y="2210550"/>
                <a:ext cx="857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8231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7664"/>
                    </a:lnTo>
                    <a:cubicBezTo>
                      <a:pt x="0" y="7978"/>
                      <a:pt x="253" y="8231"/>
                      <a:pt x="566" y="8231"/>
                    </a:cubicBezTo>
                    <a:lnTo>
                      <a:pt x="2861" y="8231"/>
                    </a:lnTo>
                    <a:cubicBezTo>
                      <a:pt x="3174" y="8231"/>
                      <a:pt x="3427" y="7978"/>
                      <a:pt x="3427" y="7664"/>
                    </a:cubicBezTo>
                    <a:lnTo>
                      <a:pt x="3427" y="564"/>
                    </a:lnTo>
                    <a:cubicBezTo>
                      <a:pt x="3427" y="251"/>
                      <a:pt x="3174" y="1"/>
                      <a:pt x="28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solidFill>
                    <a:srgbClr val="435D74"/>
                  </a:solidFill>
                </a:endParaRPr>
              </a:p>
            </p:txBody>
          </p:sp>
          <p:sp>
            <p:nvSpPr>
              <p:cNvPr id="11" name="Google Shape;5086;p63">
                <a:extLst>
                  <a:ext uri="{FF2B5EF4-FFF2-40B4-BE49-F238E27FC236}">
                    <a16:creationId xmlns:a16="http://schemas.microsoft.com/office/drawing/2014/main" id="{B64C6E3B-60C7-FB70-419A-EA7FE40068FC}"/>
                  </a:ext>
                </a:extLst>
              </p:cNvPr>
              <p:cNvSpPr/>
              <p:nvPr/>
            </p:nvSpPr>
            <p:spPr>
              <a:xfrm>
                <a:off x="3471225" y="2152075"/>
                <a:ext cx="84725" cy="26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570" extrusionOk="0">
                    <a:moveTo>
                      <a:pt x="563" y="0"/>
                    </a:moveTo>
                    <a:cubicBezTo>
                      <a:pt x="253" y="0"/>
                      <a:pt x="0" y="250"/>
                      <a:pt x="0" y="563"/>
                    </a:cubicBezTo>
                    <a:lnTo>
                      <a:pt x="0" y="10003"/>
                    </a:lnTo>
                    <a:cubicBezTo>
                      <a:pt x="0" y="10317"/>
                      <a:pt x="253" y="10570"/>
                      <a:pt x="563" y="10570"/>
                    </a:cubicBezTo>
                    <a:lnTo>
                      <a:pt x="2822" y="10570"/>
                    </a:lnTo>
                    <a:cubicBezTo>
                      <a:pt x="3135" y="10570"/>
                      <a:pt x="3388" y="10317"/>
                      <a:pt x="3388" y="10003"/>
                    </a:cubicBezTo>
                    <a:lnTo>
                      <a:pt x="3388" y="563"/>
                    </a:lnTo>
                    <a:cubicBezTo>
                      <a:pt x="3388" y="250"/>
                      <a:pt x="3135" y="0"/>
                      <a:pt x="2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solidFill>
                    <a:srgbClr val="435D74"/>
                  </a:solidFill>
                </a:endParaRPr>
              </a:p>
            </p:txBody>
          </p:sp>
          <p:sp>
            <p:nvSpPr>
              <p:cNvPr id="12" name="Google Shape;5087;p63">
                <a:extLst>
                  <a:ext uri="{FF2B5EF4-FFF2-40B4-BE49-F238E27FC236}">
                    <a16:creationId xmlns:a16="http://schemas.microsoft.com/office/drawing/2014/main" id="{0B9F2AA3-AC91-286A-2CE0-E1248AD8DF5E}"/>
                  </a:ext>
                </a:extLst>
              </p:cNvPr>
              <p:cNvSpPr/>
              <p:nvPr/>
            </p:nvSpPr>
            <p:spPr>
              <a:xfrm>
                <a:off x="3584150" y="2093500"/>
                <a:ext cx="84700" cy="322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2913" extrusionOk="0">
                    <a:moveTo>
                      <a:pt x="563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2346"/>
                    </a:lnTo>
                    <a:cubicBezTo>
                      <a:pt x="0" y="12660"/>
                      <a:pt x="253" y="12913"/>
                      <a:pt x="563" y="12913"/>
                    </a:cubicBezTo>
                    <a:lnTo>
                      <a:pt x="2822" y="12913"/>
                    </a:lnTo>
                    <a:cubicBezTo>
                      <a:pt x="3135" y="12913"/>
                      <a:pt x="3388" y="12660"/>
                      <a:pt x="3388" y="12346"/>
                    </a:cubicBezTo>
                    <a:lnTo>
                      <a:pt x="3388" y="566"/>
                    </a:lnTo>
                    <a:cubicBezTo>
                      <a:pt x="3388" y="253"/>
                      <a:pt x="3135" y="0"/>
                      <a:pt x="2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1AF35E9-EE94-E559-EF89-A9094005CF6B}"/>
              </a:ext>
            </a:extLst>
          </p:cNvPr>
          <p:cNvSpPr txBox="1"/>
          <p:nvPr/>
        </p:nvSpPr>
        <p:spPr>
          <a:xfrm>
            <a:off x="4191245" y="1450818"/>
            <a:ext cx="5417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  <a:endParaRPr lang="en-US" sz="1600" b="1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E48C2F21-7059-F764-28EF-DE8404165116}"/>
              </a:ext>
            </a:extLst>
          </p:cNvPr>
          <p:cNvSpPr txBox="1">
            <a:spLocks/>
          </p:cNvSpPr>
          <p:nvPr/>
        </p:nvSpPr>
        <p:spPr>
          <a:xfrm>
            <a:off x="4963095" y="3331068"/>
            <a:ext cx="3780000" cy="54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100" b="1" dirty="0">
                <a:latin typeface="Poppins" panose="00000500000000000000" pitchFamily="2" charset="0"/>
                <a:cs typeface="Poppins" panose="00000500000000000000" pitchFamily="2" charset="0"/>
              </a:rPr>
              <a:t>WHY IS IT BROKEN?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28A9D8-F749-D79A-26B6-E1C7F03A6395}"/>
              </a:ext>
            </a:extLst>
          </p:cNvPr>
          <p:cNvGrpSpPr/>
          <p:nvPr/>
        </p:nvGrpSpPr>
        <p:grpSpPr>
          <a:xfrm>
            <a:off x="4488222" y="3930579"/>
            <a:ext cx="4665241" cy="1035719"/>
            <a:chOff x="5831151" y="7112399"/>
            <a:chExt cx="6220321" cy="13809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489477-8757-C9AB-1E2C-2B1ED38BBA27}"/>
                </a:ext>
              </a:extLst>
            </p:cNvPr>
            <p:cNvSpPr txBox="1"/>
            <p:nvPr/>
          </p:nvSpPr>
          <p:spPr>
            <a:xfrm>
              <a:off x="9036468" y="7780643"/>
              <a:ext cx="3015004" cy="697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Poppins" panose="00000500000000000000" pitchFamily="2" charset="0"/>
                  <a:cs typeface="Poppins" panose="00000500000000000000" pitchFamily="2" charset="0"/>
                </a:rPr>
                <a:t>Limited Access</a:t>
              </a:r>
            </a:p>
            <a:p>
              <a:pPr algn="ctr"/>
              <a:r>
                <a:rPr lang="en-US" sz="800" dirty="0">
                  <a:latin typeface="Poppins" panose="00000500000000000000" pitchFamily="2" charset="0"/>
                  <a:cs typeface="Poppins" panose="00000500000000000000" pitchFamily="2" charset="0"/>
                </a:rPr>
                <a:t>Healthcare Infrastructure &amp; Monitoring Devices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1E15B52-1A32-C8A1-1185-DD7BA64D3FA2}"/>
                </a:ext>
              </a:extLst>
            </p:cNvPr>
            <p:cNvGrpSpPr/>
            <p:nvPr/>
          </p:nvGrpSpPr>
          <p:grpSpPr>
            <a:xfrm>
              <a:off x="5831151" y="7200643"/>
              <a:ext cx="3236326" cy="1292714"/>
              <a:chOff x="6461681" y="7148172"/>
              <a:chExt cx="3236326" cy="1292714"/>
            </a:xfrm>
          </p:grpSpPr>
          <p:sp>
            <p:nvSpPr>
              <p:cNvPr id="26" name="Google Shape;11586;p145">
                <a:extLst>
                  <a:ext uri="{FF2B5EF4-FFF2-40B4-BE49-F238E27FC236}">
                    <a16:creationId xmlns:a16="http://schemas.microsoft.com/office/drawing/2014/main" id="{55B9F91E-392E-200A-5A61-834263AB22E0}"/>
                  </a:ext>
                </a:extLst>
              </p:cNvPr>
              <p:cNvSpPr/>
              <p:nvPr/>
            </p:nvSpPr>
            <p:spPr>
              <a:xfrm>
                <a:off x="7709286" y="7148172"/>
                <a:ext cx="627217" cy="523246"/>
              </a:xfrm>
              <a:custGeom>
                <a:avLst/>
                <a:gdLst/>
                <a:ahLst/>
                <a:cxnLst/>
                <a:rect l="l" t="t" r="r" b="b"/>
                <a:pathLst>
                  <a:path w="10919" h="9109" extrusionOk="0">
                    <a:moveTo>
                      <a:pt x="2917" y="310"/>
                    </a:moveTo>
                    <a:cubicBezTo>
                      <a:pt x="3119" y="310"/>
                      <a:pt x="3286" y="476"/>
                      <a:pt x="3286" y="679"/>
                    </a:cubicBezTo>
                    <a:lnTo>
                      <a:pt x="3286" y="1036"/>
                    </a:lnTo>
                    <a:cubicBezTo>
                      <a:pt x="3250" y="1322"/>
                      <a:pt x="3012" y="1560"/>
                      <a:pt x="2715" y="1560"/>
                    </a:cubicBezTo>
                    <a:cubicBezTo>
                      <a:pt x="2417" y="1560"/>
                      <a:pt x="2179" y="1322"/>
                      <a:pt x="2179" y="1024"/>
                    </a:cubicBezTo>
                    <a:lnTo>
                      <a:pt x="2179" y="679"/>
                    </a:lnTo>
                    <a:cubicBezTo>
                      <a:pt x="2179" y="476"/>
                      <a:pt x="2346" y="310"/>
                      <a:pt x="2560" y="310"/>
                    </a:cubicBezTo>
                    <a:close/>
                    <a:moveTo>
                      <a:pt x="5715" y="310"/>
                    </a:moveTo>
                    <a:cubicBezTo>
                      <a:pt x="5917" y="310"/>
                      <a:pt x="6084" y="476"/>
                      <a:pt x="6084" y="679"/>
                    </a:cubicBezTo>
                    <a:lnTo>
                      <a:pt x="6084" y="1036"/>
                    </a:lnTo>
                    <a:cubicBezTo>
                      <a:pt x="6048" y="1322"/>
                      <a:pt x="5810" y="1560"/>
                      <a:pt x="5513" y="1560"/>
                    </a:cubicBezTo>
                    <a:cubicBezTo>
                      <a:pt x="5215" y="1560"/>
                      <a:pt x="4977" y="1322"/>
                      <a:pt x="4977" y="1024"/>
                    </a:cubicBezTo>
                    <a:lnTo>
                      <a:pt x="4977" y="679"/>
                    </a:lnTo>
                    <a:cubicBezTo>
                      <a:pt x="4977" y="476"/>
                      <a:pt x="5144" y="310"/>
                      <a:pt x="5358" y="310"/>
                    </a:cubicBezTo>
                    <a:close/>
                    <a:moveTo>
                      <a:pt x="8513" y="310"/>
                    </a:moveTo>
                    <a:cubicBezTo>
                      <a:pt x="8715" y="310"/>
                      <a:pt x="8882" y="476"/>
                      <a:pt x="8882" y="679"/>
                    </a:cubicBezTo>
                    <a:lnTo>
                      <a:pt x="8882" y="1036"/>
                    </a:lnTo>
                    <a:cubicBezTo>
                      <a:pt x="8846" y="1322"/>
                      <a:pt x="8608" y="1560"/>
                      <a:pt x="8311" y="1560"/>
                    </a:cubicBezTo>
                    <a:cubicBezTo>
                      <a:pt x="8013" y="1560"/>
                      <a:pt x="7775" y="1322"/>
                      <a:pt x="7775" y="1024"/>
                    </a:cubicBezTo>
                    <a:lnTo>
                      <a:pt x="7775" y="679"/>
                    </a:lnTo>
                    <a:cubicBezTo>
                      <a:pt x="7775" y="476"/>
                      <a:pt x="7941" y="310"/>
                      <a:pt x="8156" y="310"/>
                    </a:cubicBezTo>
                    <a:close/>
                    <a:moveTo>
                      <a:pt x="2893" y="1881"/>
                    </a:moveTo>
                    <a:lnTo>
                      <a:pt x="2893" y="1977"/>
                    </a:lnTo>
                    <a:cubicBezTo>
                      <a:pt x="2893" y="2036"/>
                      <a:pt x="2905" y="2096"/>
                      <a:pt x="2941" y="2143"/>
                    </a:cubicBezTo>
                    <a:lnTo>
                      <a:pt x="2715" y="2358"/>
                    </a:lnTo>
                    <a:lnTo>
                      <a:pt x="2691" y="2358"/>
                    </a:lnTo>
                    <a:lnTo>
                      <a:pt x="2465" y="2143"/>
                    </a:lnTo>
                    <a:cubicBezTo>
                      <a:pt x="2500" y="2096"/>
                      <a:pt x="2512" y="2036"/>
                      <a:pt x="2512" y="1977"/>
                    </a:cubicBezTo>
                    <a:lnTo>
                      <a:pt x="2512" y="1881"/>
                    </a:lnTo>
                    <a:close/>
                    <a:moveTo>
                      <a:pt x="5715" y="1881"/>
                    </a:moveTo>
                    <a:lnTo>
                      <a:pt x="5715" y="1977"/>
                    </a:lnTo>
                    <a:cubicBezTo>
                      <a:pt x="5715" y="2036"/>
                      <a:pt x="5727" y="2096"/>
                      <a:pt x="5751" y="2143"/>
                    </a:cubicBezTo>
                    <a:lnTo>
                      <a:pt x="5536" y="2358"/>
                    </a:lnTo>
                    <a:lnTo>
                      <a:pt x="5501" y="2358"/>
                    </a:lnTo>
                    <a:lnTo>
                      <a:pt x="5274" y="2143"/>
                    </a:lnTo>
                    <a:cubicBezTo>
                      <a:pt x="5310" y="2096"/>
                      <a:pt x="5322" y="2036"/>
                      <a:pt x="5322" y="1977"/>
                    </a:cubicBezTo>
                    <a:lnTo>
                      <a:pt x="5322" y="1881"/>
                    </a:lnTo>
                    <a:close/>
                    <a:moveTo>
                      <a:pt x="8501" y="1881"/>
                    </a:moveTo>
                    <a:lnTo>
                      <a:pt x="8501" y="1977"/>
                    </a:lnTo>
                    <a:cubicBezTo>
                      <a:pt x="8501" y="2036"/>
                      <a:pt x="8525" y="2096"/>
                      <a:pt x="8549" y="2143"/>
                    </a:cubicBezTo>
                    <a:lnTo>
                      <a:pt x="8334" y="2358"/>
                    </a:lnTo>
                    <a:lnTo>
                      <a:pt x="8299" y="2358"/>
                    </a:lnTo>
                    <a:lnTo>
                      <a:pt x="8072" y="2143"/>
                    </a:lnTo>
                    <a:cubicBezTo>
                      <a:pt x="8108" y="2096"/>
                      <a:pt x="8120" y="2036"/>
                      <a:pt x="8120" y="1977"/>
                    </a:cubicBezTo>
                    <a:lnTo>
                      <a:pt x="8120" y="1881"/>
                    </a:lnTo>
                    <a:close/>
                    <a:moveTo>
                      <a:pt x="9906" y="3286"/>
                    </a:moveTo>
                    <a:cubicBezTo>
                      <a:pt x="10120" y="3286"/>
                      <a:pt x="10275" y="3453"/>
                      <a:pt x="10275" y="3655"/>
                    </a:cubicBezTo>
                    <a:lnTo>
                      <a:pt x="10275" y="4012"/>
                    </a:lnTo>
                    <a:cubicBezTo>
                      <a:pt x="10263" y="4298"/>
                      <a:pt x="10013" y="4536"/>
                      <a:pt x="9716" y="4536"/>
                    </a:cubicBezTo>
                    <a:cubicBezTo>
                      <a:pt x="9418" y="4536"/>
                      <a:pt x="9180" y="4298"/>
                      <a:pt x="9180" y="4001"/>
                    </a:cubicBezTo>
                    <a:lnTo>
                      <a:pt x="9180" y="3655"/>
                    </a:lnTo>
                    <a:cubicBezTo>
                      <a:pt x="9180" y="3453"/>
                      <a:pt x="9346" y="3286"/>
                      <a:pt x="9549" y="3286"/>
                    </a:cubicBezTo>
                    <a:close/>
                    <a:moveTo>
                      <a:pt x="1512" y="3286"/>
                    </a:moveTo>
                    <a:cubicBezTo>
                      <a:pt x="1691" y="3286"/>
                      <a:pt x="1857" y="3453"/>
                      <a:pt x="1857" y="3655"/>
                    </a:cubicBezTo>
                    <a:lnTo>
                      <a:pt x="1857" y="4012"/>
                    </a:lnTo>
                    <a:cubicBezTo>
                      <a:pt x="1857" y="4310"/>
                      <a:pt x="1619" y="4548"/>
                      <a:pt x="1322" y="4548"/>
                    </a:cubicBezTo>
                    <a:cubicBezTo>
                      <a:pt x="1024" y="4548"/>
                      <a:pt x="786" y="4310"/>
                      <a:pt x="786" y="4012"/>
                    </a:cubicBezTo>
                    <a:lnTo>
                      <a:pt x="786" y="3655"/>
                    </a:lnTo>
                    <a:cubicBezTo>
                      <a:pt x="786" y="3453"/>
                      <a:pt x="953" y="3286"/>
                      <a:pt x="1155" y="3286"/>
                    </a:cubicBezTo>
                    <a:close/>
                    <a:moveTo>
                      <a:pt x="4310" y="3286"/>
                    </a:moveTo>
                    <a:cubicBezTo>
                      <a:pt x="4489" y="3286"/>
                      <a:pt x="4655" y="3453"/>
                      <a:pt x="4655" y="3655"/>
                    </a:cubicBezTo>
                    <a:lnTo>
                      <a:pt x="4655" y="4012"/>
                    </a:lnTo>
                    <a:cubicBezTo>
                      <a:pt x="4655" y="4310"/>
                      <a:pt x="4417" y="4548"/>
                      <a:pt x="4120" y="4548"/>
                    </a:cubicBezTo>
                    <a:cubicBezTo>
                      <a:pt x="3822" y="4548"/>
                      <a:pt x="3584" y="4310"/>
                      <a:pt x="3584" y="4012"/>
                    </a:cubicBezTo>
                    <a:lnTo>
                      <a:pt x="3584" y="3655"/>
                    </a:lnTo>
                    <a:cubicBezTo>
                      <a:pt x="3584" y="3453"/>
                      <a:pt x="3750" y="3286"/>
                      <a:pt x="3953" y="3286"/>
                    </a:cubicBezTo>
                    <a:close/>
                    <a:moveTo>
                      <a:pt x="7108" y="3286"/>
                    </a:moveTo>
                    <a:cubicBezTo>
                      <a:pt x="7287" y="3286"/>
                      <a:pt x="7453" y="3453"/>
                      <a:pt x="7453" y="3655"/>
                    </a:cubicBezTo>
                    <a:lnTo>
                      <a:pt x="7453" y="4012"/>
                    </a:lnTo>
                    <a:cubicBezTo>
                      <a:pt x="7453" y="4310"/>
                      <a:pt x="7215" y="4548"/>
                      <a:pt x="6918" y="4548"/>
                    </a:cubicBezTo>
                    <a:cubicBezTo>
                      <a:pt x="6620" y="4548"/>
                      <a:pt x="6382" y="4310"/>
                      <a:pt x="6382" y="4012"/>
                    </a:cubicBezTo>
                    <a:lnTo>
                      <a:pt x="6382" y="3655"/>
                    </a:lnTo>
                    <a:cubicBezTo>
                      <a:pt x="6382" y="3453"/>
                      <a:pt x="6548" y="3286"/>
                      <a:pt x="6751" y="3286"/>
                    </a:cubicBezTo>
                    <a:close/>
                    <a:moveTo>
                      <a:pt x="1500" y="4858"/>
                    </a:moveTo>
                    <a:lnTo>
                      <a:pt x="1500" y="4953"/>
                    </a:lnTo>
                    <a:cubicBezTo>
                      <a:pt x="1500" y="5013"/>
                      <a:pt x="1512" y="5072"/>
                      <a:pt x="1548" y="5120"/>
                    </a:cubicBezTo>
                    <a:lnTo>
                      <a:pt x="1322" y="5334"/>
                    </a:lnTo>
                    <a:lnTo>
                      <a:pt x="1286" y="5334"/>
                    </a:lnTo>
                    <a:lnTo>
                      <a:pt x="1072" y="5120"/>
                    </a:lnTo>
                    <a:cubicBezTo>
                      <a:pt x="1095" y="5072"/>
                      <a:pt x="1107" y="5013"/>
                      <a:pt x="1107" y="4953"/>
                    </a:cubicBezTo>
                    <a:lnTo>
                      <a:pt x="1107" y="4858"/>
                    </a:lnTo>
                    <a:close/>
                    <a:moveTo>
                      <a:pt x="4298" y="4858"/>
                    </a:moveTo>
                    <a:lnTo>
                      <a:pt x="4298" y="4953"/>
                    </a:lnTo>
                    <a:cubicBezTo>
                      <a:pt x="4298" y="5013"/>
                      <a:pt x="4310" y="5072"/>
                      <a:pt x="4334" y="5120"/>
                    </a:cubicBezTo>
                    <a:lnTo>
                      <a:pt x="4120" y="5334"/>
                    </a:lnTo>
                    <a:lnTo>
                      <a:pt x="4084" y="5334"/>
                    </a:lnTo>
                    <a:lnTo>
                      <a:pt x="3870" y="5120"/>
                    </a:lnTo>
                    <a:cubicBezTo>
                      <a:pt x="3893" y="5072"/>
                      <a:pt x="3905" y="5013"/>
                      <a:pt x="3905" y="4953"/>
                    </a:cubicBezTo>
                    <a:lnTo>
                      <a:pt x="3905" y="4858"/>
                    </a:lnTo>
                    <a:close/>
                    <a:moveTo>
                      <a:pt x="7108" y="4858"/>
                    </a:moveTo>
                    <a:lnTo>
                      <a:pt x="7108" y="4953"/>
                    </a:lnTo>
                    <a:cubicBezTo>
                      <a:pt x="7108" y="5013"/>
                      <a:pt x="7120" y="5072"/>
                      <a:pt x="7156" y="5120"/>
                    </a:cubicBezTo>
                    <a:lnTo>
                      <a:pt x="6929" y="5334"/>
                    </a:lnTo>
                    <a:lnTo>
                      <a:pt x="6906" y="5334"/>
                    </a:lnTo>
                    <a:lnTo>
                      <a:pt x="6679" y="5120"/>
                    </a:lnTo>
                    <a:cubicBezTo>
                      <a:pt x="6703" y="5072"/>
                      <a:pt x="6715" y="5013"/>
                      <a:pt x="6715" y="4953"/>
                    </a:cubicBezTo>
                    <a:lnTo>
                      <a:pt x="6715" y="4858"/>
                    </a:lnTo>
                    <a:close/>
                    <a:moveTo>
                      <a:pt x="9906" y="4858"/>
                    </a:moveTo>
                    <a:lnTo>
                      <a:pt x="9906" y="4953"/>
                    </a:lnTo>
                    <a:cubicBezTo>
                      <a:pt x="9906" y="5013"/>
                      <a:pt x="9918" y="5072"/>
                      <a:pt x="9954" y="5120"/>
                    </a:cubicBezTo>
                    <a:lnTo>
                      <a:pt x="9727" y="5334"/>
                    </a:lnTo>
                    <a:lnTo>
                      <a:pt x="9704" y="5334"/>
                    </a:lnTo>
                    <a:lnTo>
                      <a:pt x="9477" y="5120"/>
                    </a:lnTo>
                    <a:cubicBezTo>
                      <a:pt x="9501" y="5072"/>
                      <a:pt x="9525" y="5013"/>
                      <a:pt x="9525" y="4953"/>
                    </a:cubicBezTo>
                    <a:lnTo>
                      <a:pt x="9525" y="4858"/>
                    </a:lnTo>
                    <a:close/>
                    <a:moveTo>
                      <a:pt x="2453" y="0"/>
                    </a:moveTo>
                    <a:cubicBezTo>
                      <a:pt x="2084" y="0"/>
                      <a:pt x="1762" y="310"/>
                      <a:pt x="1762" y="679"/>
                    </a:cubicBezTo>
                    <a:lnTo>
                      <a:pt x="1762" y="1036"/>
                    </a:lnTo>
                    <a:cubicBezTo>
                      <a:pt x="1762" y="1322"/>
                      <a:pt x="1905" y="1572"/>
                      <a:pt x="2119" y="1726"/>
                    </a:cubicBezTo>
                    <a:lnTo>
                      <a:pt x="2119" y="1977"/>
                    </a:lnTo>
                    <a:cubicBezTo>
                      <a:pt x="2119" y="1977"/>
                      <a:pt x="2119" y="1988"/>
                      <a:pt x="2107" y="1988"/>
                    </a:cubicBezTo>
                    <a:lnTo>
                      <a:pt x="1691" y="2203"/>
                    </a:lnTo>
                    <a:cubicBezTo>
                      <a:pt x="1512" y="2286"/>
                      <a:pt x="1405" y="2465"/>
                      <a:pt x="1405" y="2655"/>
                    </a:cubicBezTo>
                    <a:lnTo>
                      <a:pt x="1405" y="2989"/>
                    </a:lnTo>
                    <a:lnTo>
                      <a:pt x="1036" y="2989"/>
                    </a:lnTo>
                    <a:cubicBezTo>
                      <a:pt x="667" y="2989"/>
                      <a:pt x="357" y="3298"/>
                      <a:pt x="357" y="3667"/>
                    </a:cubicBezTo>
                    <a:lnTo>
                      <a:pt x="357" y="4024"/>
                    </a:lnTo>
                    <a:cubicBezTo>
                      <a:pt x="357" y="4310"/>
                      <a:pt x="488" y="4560"/>
                      <a:pt x="714" y="4715"/>
                    </a:cubicBezTo>
                    <a:lnTo>
                      <a:pt x="714" y="4965"/>
                    </a:lnTo>
                    <a:cubicBezTo>
                      <a:pt x="714" y="4965"/>
                      <a:pt x="714" y="4977"/>
                      <a:pt x="691" y="4977"/>
                    </a:cubicBezTo>
                    <a:lnTo>
                      <a:pt x="274" y="5191"/>
                    </a:lnTo>
                    <a:cubicBezTo>
                      <a:pt x="95" y="5275"/>
                      <a:pt x="0" y="5453"/>
                      <a:pt x="0" y="5656"/>
                    </a:cubicBezTo>
                    <a:lnTo>
                      <a:pt x="0" y="7382"/>
                    </a:lnTo>
                    <a:cubicBezTo>
                      <a:pt x="0" y="7513"/>
                      <a:pt x="36" y="7644"/>
                      <a:pt x="119" y="7751"/>
                    </a:cubicBezTo>
                    <a:lnTo>
                      <a:pt x="298" y="8013"/>
                    </a:lnTo>
                    <a:cubicBezTo>
                      <a:pt x="333" y="8073"/>
                      <a:pt x="357" y="8156"/>
                      <a:pt x="357" y="8227"/>
                    </a:cubicBezTo>
                    <a:lnTo>
                      <a:pt x="357" y="8942"/>
                    </a:lnTo>
                    <a:cubicBezTo>
                      <a:pt x="357" y="9025"/>
                      <a:pt x="429" y="9108"/>
                      <a:pt x="512" y="9108"/>
                    </a:cubicBezTo>
                    <a:cubicBezTo>
                      <a:pt x="607" y="9108"/>
                      <a:pt x="679" y="9025"/>
                      <a:pt x="679" y="8942"/>
                    </a:cubicBezTo>
                    <a:lnTo>
                      <a:pt x="679" y="8227"/>
                    </a:lnTo>
                    <a:cubicBezTo>
                      <a:pt x="679" y="8096"/>
                      <a:pt x="631" y="7953"/>
                      <a:pt x="560" y="7858"/>
                    </a:cubicBezTo>
                    <a:lnTo>
                      <a:pt x="381" y="7584"/>
                    </a:lnTo>
                    <a:cubicBezTo>
                      <a:pt x="333" y="7525"/>
                      <a:pt x="321" y="7453"/>
                      <a:pt x="321" y="7382"/>
                    </a:cubicBezTo>
                    <a:lnTo>
                      <a:pt x="321" y="5656"/>
                    </a:lnTo>
                    <a:cubicBezTo>
                      <a:pt x="321" y="5572"/>
                      <a:pt x="369" y="5513"/>
                      <a:pt x="429" y="5477"/>
                    </a:cubicBezTo>
                    <a:lnTo>
                      <a:pt x="714" y="5322"/>
                    </a:lnTo>
                    <a:lnTo>
                      <a:pt x="976" y="5596"/>
                    </a:lnTo>
                    <a:cubicBezTo>
                      <a:pt x="1036" y="5656"/>
                      <a:pt x="1131" y="5691"/>
                      <a:pt x="1214" y="5691"/>
                    </a:cubicBezTo>
                    <a:cubicBezTo>
                      <a:pt x="1310" y="5691"/>
                      <a:pt x="1381" y="5667"/>
                      <a:pt x="1453" y="5596"/>
                    </a:cubicBezTo>
                    <a:lnTo>
                      <a:pt x="1726" y="5322"/>
                    </a:lnTo>
                    <a:lnTo>
                      <a:pt x="2000" y="5477"/>
                    </a:lnTo>
                    <a:cubicBezTo>
                      <a:pt x="2060" y="5501"/>
                      <a:pt x="2107" y="5572"/>
                      <a:pt x="2107" y="5656"/>
                    </a:cubicBezTo>
                    <a:lnTo>
                      <a:pt x="2107" y="7382"/>
                    </a:lnTo>
                    <a:cubicBezTo>
                      <a:pt x="2107" y="7453"/>
                      <a:pt x="2096" y="7525"/>
                      <a:pt x="2048" y="7584"/>
                    </a:cubicBezTo>
                    <a:lnTo>
                      <a:pt x="1869" y="7858"/>
                    </a:lnTo>
                    <a:cubicBezTo>
                      <a:pt x="1798" y="7977"/>
                      <a:pt x="1750" y="8096"/>
                      <a:pt x="1750" y="8227"/>
                    </a:cubicBezTo>
                    <a:lnTo>
                      <a:pt x="1750" y="8942"/>
                    </a:lnTo>
                    <a:cubicBezTo>
                      <a:pt x="1750" y="9025"/>
                      <a:pt x="1822" y="9108"/>
                      <a:pt x="1917" y="9108"/>
                    </a:cubicBezTo>
                    <a:cubicBezTo>
                      <a:pt x="2000" y="9108"/>
                      <a:pt x="2084" y="9025"/>
                      <a:pt x="2084" y="8942"/>
                    </a:cubicBezTo>
                    <a:lnTo>
                      <a:pt x="2084" y="8227"/>
                    </a:lnTo>
                    <a:cubicBezTo>
                      <a:pt x="2084" y="8156"/>
                      <a:pt x="2096" y="8073"/>
                      <a:pt x="2143" y="8013"/>
                    </a:cubicBezTo>
                    <a:lnTo>
                      <a:pt x="2322" y="7751"/>
                    </a:lnTo>
                    <a:cubicBezTo>
                      <a:pt x="2393" y="7632"/>
                      <a:pt x="2441" y="7513"/>
                      <a:pt x="2441" y="7382"/>
                    </a:cubicBezTo>
                    <a:lnTo>
                      <a:pt x="2441" y="5656"/>
                    </a:lnTo>
                    <a:cubicBezTo>
                      <a:pt x="2441" y="5453"/>
                      <a:pt x="2334" y="5275"/>
                      <a:pt x="2155" y="5191"/>
                    </a:cubicBezTo>
                    <a:lnTo>
                      <a:pt x="1738" y="4977"/>
                    </a:lnTo>
                    <a:lnTo>
                      <a:pt x="1726" y="4965"/>
                    </a:lnTo>
                    <a:lnTo>
                      <a:pt x="1726" y="4703"/>
                    </a:lnTo>
                    <a:cubicBezTo>
                      <a:pt x="1929" y="4536"/>
                      <a:pt x="2084" y="4298"/>
                      <a:pt x="2084" y="4012"/>
                    </a:cubicBezTo>
                    <a:lnTo>
                      <a:pt x="2084" y="3655"/>
                    </a:lnTo>
                    <a:cubicBezTo>
                      <a:pt x="2084" y="3405"/>
                      <a:pt x="1929" y="3179"/>
                      <a:pt x="1726" y="3060"/>
                    </a:cubicBezTo>
                    <a:lnTo>
                      <a:pt x="1726" y="2643"/>
                    </a:lnTo>
                    <a:cubicBezTo>
                      <a:pt x="1726" y="2572"/>
                      <a:pt x="1762" y="2512"/>
                      <a:pt x="1822" y="2465"/>
                    </a:cubicBezTo>
                    <a:lnTo>
                      <a:pt x="2107" y="2322"/>
                    </a:lnTo>
                    <a:lnTo>
                      <a:pt x="2381" y="2584"/>
                    </a:lnTo>
                    <a:cubicBezTo>
                      <a:pt x="2441" y="2643"/>
                      <a:pt x="2524" y="2691"/>
                      <a:pt x="2619" y="2691"/>
                    </a:cubicBezTo>
                    <a:cubicBezTo>
                      <a:pt x="2703" y="2691"/>
                      <a:pt x="2774" y="2655"/>
                      <a:pt x="2858" y="2584"/>
                    </a:cubicBezTo>
                    <a:lnTo>
                      <a:pt x="3119" y="2322"/>
                    </a:lnTo>
                    <a:lnTo>
                      <a:pt x="3405" y="2465"/>
                    </a:lnTo>
                    <a:cubicBezTo>
                      <a:pt x="3465" y="2500"/>
                      <a:pt x="3512" y="2572"/>
                      <a:pt x="3512" y="2643"/>
                    </a:cubicBezTo>
                    <a:lnTo>
                      <a:pt x="3512" y="3060"/>
                    </a:lnTo>
                    <a:cubicBezTo>
                      <a:pt x="3298" y="3179"/>
                      <a:pt x="3155" y="3405"/>
                      <a:pt x="3155" y="3655"/>
                    </a:cubicBezTo>
                    <a:lnTo>
                      <a:pt x="3155" y="4012"/>
                    </a:lnTo>
                    <a:cubicBezTo>
                      <a:pt x="3155" y="4298"/>
                      <a:pt x="3286" y="4548"/>
                      <a:pt x="3512" y="4703"/>
                    </a:cubicBezTo>
                    <a:lnTo>
                      <a:pt x="3512" y="4953"/>
                    </a:lnTo>
                    <a:cubicBezTo>
                      <a:pt x="3512" y="4953"/>
                      <a:pt x="3512" y="4965"/>
                      <a:pt x="3489" y="4965"/>
                    </a:cubicBezTo>
                    <a:lnTo>
                      <a:pt x="3072" y="5179"/>
                    </a:lnTo>
                    <a:cubicBezTo>
                      <a:pt x="2893" y="5263"/>
                      <a:pt x="2798" y="5441"/>
                      <a:pt x="2798" y="5632"/>
                    </a:cubicBezTo>
                    <a:lnTo>
                      <a:pt x="2798" y="7358"/>
                    </a:lnTo>
                    <a:cubicBezTo>
                      <a:pt x="2798" y="7501"/>
                      <a:pt x="2834" y="7632"/>
                      <a:pt x="2917" y="7739"/>
                    </a:cubicBezTo>
                    <a:lnTo>
                      <a:pt x="3096" y="8001"/>
                    </a:lnTo>
                    <a:cubicBezTo>
                      <a:pt x="3131" y="8061"/>
                      <a:pt x="3155" y="8132"/>
                      <a:pt x="3155" y="8215"/>
                    </a:cubicBezTo>
                    <a:lnTo>
                      <a:pt x="3155" y="8930"/>
                    </a:lnTo>
                    <a:cubicBezTo>
                      <a:pt x="3155" y="9013"/>
                      <a:pt x="3227" y="9085"/>
                      <a:pt x="3310" y="9085"/>
                    </a:cubicBezTo>
                    <a:cubicBezTo>
                      <a:pt x="3405" y="9085"/>
                      <a:pt x="3477" y="9013"/>
                      <a:pt x="3477" y="8930"/>
                    </a:cubicBezTo>
                    <a:lnTo>
                      <a:pt x="3477" y="8215"/>
                    </a:lnTo>
                    <a:cubicBezTo>
                      <a:pt x="3477" y="8073"/>
                      <a:pt x="3429" y="7942"/>
                      <a:pt x="3358" y="7834"/>
                    </a:cubicBezTo>
                    <a:lnTo>
                      <a:pt x="3179" y="7572"/>
                    </a:lnTo>
                    <a:cubicBezTo>
                      <a:pt x="3131" y="7513"/>
                      <a:pt x="3119" y="7441"/>
                      <a:pt x="3119" y="7358"/>
                    </a:cubicBezTo>
                    <a:lnTo>
                      <a:pt x="3119" y="5632"/>
                    </a:lnTo>
                    <a:cubicBezTo>
                      <a:pt x="3119" y="5560"/>
                      <a:pt x="3167" y="5501"/>
                      <a:pt x="3227" y="5453"/>
                    </a:cubicBezTo>
                    <a:lnTo>
                      <a:pt x="3512" y="5310"/>
                    </a:lnTo>
                    <a:lnTo>
                      <a:pt x="3774" y="5572"/>
                    </a:lnTo>
                    <a:cubicBezTo>
                      <a:pt x="3834" y="5632"/>
                      <a:pt x="3929" y="5679"/>
                      <a:pt x="4012" y="5679"/>
                    </a:cubicBezTo>
                    <a:cubicBezTo>
                      <a:pt x="4108" y="5679"/>
                      <a:pt x="4179" y="5656"/>
                      <a:pt x="4251" y="5572"/>
                    </a:cubicBezTo>
                    <a:lnTo>
                      <a:pt x="4524" y="5310"/>
                    </a:lnTo>
                    <a:lnTo>
                      <a:pt x="4798" y="5453"/>
                    </a:lnTo>
                    <a:cubicBezTo>
                      <a:pt x="4858" y="5489"/>
                      <a:pt x="4905" y="5560"/>
                      <a:pt x="4905" y="5632"/>
                    </a:cubicBezTo>
                    <a:lnTo>
                      <a:pt x="4905" y="7358"/>
                    </a:lnTo>
                    <a:cubicBezTo>
                      <a:pt x="4905" y="7441"/>
                      <a:pt x="4893" y="7513"/>
                      <a:pt x="4846" y="7572"/>
                    </a:cubicBezTo>
                    <a:lnTo>
                      <a:pt x="4667" y="7834"/>
                    </a:lnTo>
                    <a:cubicBezTo>
                      <a:pt x="4596" y="7953"/>
                      <a:pt x="4548" y="8073"/>
                      <a:pt x="4548" y="8215"/>
                    </a:cubicBezTo>
                    <a:lnTo>
                      <a:pt x="4548" y="8930"/>
                    </a:lnTo>
                    <a:cubicBezTo>
                      <a:pt x="4548" y="9013"/>
                      <a:pt x="4620" y="9085"/>
                      <a:pt x="4715" y="9085"/>
                    </a:cubicBezTo>
                    <a:cubicBezTo>
                      <a:pt x="4798" y="9085"/>
                      <a:pt x="4882" y="9013"/>
                      <a:pt x="4882" y="8930"/>
                    </a:cubicBezTo>
                    <a:lnTo>
                      <a:pt x="4882" y="8215"/>
                    </a:lnTo>
                    <a:cubicBezTo>
                      <a:pt x="4882" y="8132"/>
                      <a:pt x="4893" y="8061"/>
                      <a:pt x="4941" y="8001"/>
                    </a:cubicBezTo>
                    <a:lnTo>
                      <a:pt x="5120" y="7739"/>
                    </a:lnTo>
                    <a:cubicBezTo>
                      <a:pt x="5191" y="7620"/>
                      <a:pt x="5239" y="7501"/>
                      <a:pt x="5239" y="7358"/>
                    </a:cubicBezTo>
                    <a:lnTo>
                      <a:pt x="5239" y="5632"/>
                    </a:lnTo>
                    <a:cubicBezTo>
                      <a:pt x="5239" y="5441"/>
                      <a:pt x="5132" y="5263"/>
                      <a:pt x="4953" y="5179"/>
                    </a:cubicBezTo>
                    <a:lnTo>
                      <a:pt x="4536" y="4965"/>
                    </a:lnTo>
                    <a:lnTo>
                      <a:pt x="4524" y="4953"/>
                    </a:lnTo>
                    <a:lnTo>
                      <a:pt x="4524" y="4703"/>
                    </a:lnTo>
                    <a:cubicBezTo>
                      <a:pt x="4727" y="4536"/>
                      <a:pt x="4882" y="4298"/>
                      <a:pt x="4882" y="4012"/>
                    </a:cubicBezTo>
                    <a:lnTo>
                      <a:pt x="4882" y="3655"/>
                    </a:lnTo>
                    <a:cubicBezTo>
                      <a:pt x="4882" y="3405"/>
                      <a:pt x="4727" y="3179"/>
                      <a:pt x="4524" y="3060"/>
                    </a:cubicBezTo>
                    <a:lnTo>
                      <a:pt x="4524" y="2643"/>
                    </a:lnTo>
                    <a:cubicBezTo>
                      <a:pt x="4524" y="2572"/>
                      <a:pt x="4560" y="2512"/>
                      <a:pt x="4620" y="2465"/>
                    </a:cubicBezTo>
                    <a:lnTo>
                      <a:pt x="4905" y="2322"/>
                    </a:lnTo>
                    <a:lnTo>
                      <a:pt x="5179" y="2584"/>
                    </a:lnTo>
                    <a:cubicBezTo>
                      <a:pt x="5239" y="2643"/>
                      <a:pt x="5322" y="2691"/>
                      <a:pt x="5417" y="2691"/>
                    </a:cubicBezTo>
                    <a:cubicBezTo>
                      <a:pt x="5501" y="2691"/>
                      <a:pt x="5572" y="2655"/>
                      <a:pt x="5655" y="2584"/>
                    </a:cubicBezTo>
                    <a:lnTo>
                      <a:pt x="5917" y="2322"/>
                    </a:lnTo>
                    <a:lnTo>
                      <a:pt x="6203" y="2465"/>
                    </a:lnTo>
                    <a:cubicBezTo>
                      <a:pt x="6263" y="2500"/>
                      <a:pt x="6310" y="2572"/>
                      <a:pt x="6310" y="2643"/>
                    </a:cubicBezTo>
                    <a:lnTo>
                      <a:pt x="6310" y="3060"/>
                    </a:lnTo>
                    <a:cubicBezTo>
                      <a:pt x="6096" y="3179"/>
                      <a:pt x="5953" y="3405"/>
                      <a:pt x="5953" y="3655"/>
                    </a:cubicBezTo>
                    <a:lnTo>
                      <a:pt x="5953" y="4012"/>
                    </a:lnTo>
                    <a:cubicBezTo>
                      <a:pt x="5953" y="4298"/>
                      <a:pt x="6084" y="4548"/>
                      <a:pt x="6310" y="4703"/>
                    </a:cubicBezTo>
                    <a:lnTo>
                      <a:pt x="6310" y="4953"/>
                    </a:lnTo>
                    <a:cubicBezTo>
                      <a:pt x="6310" y="4953"/>
                      <a:pt x="6310" y="4965"/>
                      <a:pt x="6287" y="4965"/>
                    </a:cubicBezTo>
                    <a:lnTo>
                      <a:pt x="5870" y="5179"/>
                    </a:lnTo>
                    <a:cubicBezTo>
                      <a:pt x="5691" y="5263"/>
                      <a:pt x="5596" y="5441"/>
                      <a:pt x="5596" y="5632"/>
                    </a:cubicBezTo>
                    <a:lnTo>
                      <a:pt x="5596" y="7358"/>
                    </a:lnTo>
                    <a:cubicBezTo>
                      <a:pt x="5596" y="7501"/>
                      <a:pt x="5632" y="7632"/>
                      <a:pt x="5715" y="7739"/>
                    </a:cubicBezTo>
                    <a:lnTo>
                      <a:pt x="5894" y="8001"/>
                    </a:lnTo>
                    <a:cubicBezTo>
                      <a:pt x="5929" y="8061"/>
                      <a:pt x="5953" y="8132"/>
                      <a:pt x="5953" y="8215"/>
                    </a:cubicBezTo>
                    <a:lnTo>
                      <a:pt x="5953" y="8930"/>
                    </a:lnTo>
                    <a:cubicBezTo>
                      <a:pt x="5953" y="9013"/>
                      <a:pt x="6025" y="9085"/>
                      <a:pt x="6108" y="9085"/>
                    </a:cubicBezTo>
                    <a:cubicBezTo>
                      <a:pt x="6203" y="9085"/>
                      <a:pt x="6275" y="9013"/>
                      <a:pt x="6275" y="8930"/>
                    </a:cubicBezTo>
                    <a:lnTo>
                      <a:pt x="6275" y="8215"/>
                    </a:lnTo>
                    <a:cubicBezTo>
                      <a:pt x="6275" y="8073"/>
                      <a:pt x="6227" y="7942"/>
                      <a:pt x="6156" y="7834"/>
                    </a:cubicBezTo>
                    <a:lnTo>
                      <a:pt x="5977" y="7572"/>
                    </a:lnTo>
                    <a:cubicBezTo>
                      <a:pt x="5929" y="7513"/>
                      <a:pt x="5917" y="7441"/>
                      <a:pt x="5917" y="7358"/>
                    </a:cubicBezTo>
                    <a:lnTo>
                      <a:pt x="5917" y="5632"/>
                    </a:lnTo>
                    <a:cubicBezTo>
                      <a:pt x="5917" y="5560"/>
                      <a:pt x="5965" y="5501"/>
                      <a:pt x="6025" y="5453"/>
                    </a:cubicBezTo>
                    <a:lnTo>
                      <a:pt x="6310" y="5310"/>
                    </a:lnTo>
                    <a:lnTo>
                      <a:pt x="6572" y="5572"/>
                    </a:lnTo>
                    <a:cubicBezTo>
                      <a:pt x="6632" y="5632"/>
                      <a:pt x="6727" y="5679"/>
                      <a:pt x="6810" y="5679"/>
                    </a:cubicBezTo>
                    <a:cubicBezTo>
                      <a:pt x="6906" y="5679"/>
                      <a:pt x="6977" y="5656"/>
                      <a:pt x="7049" y="5572"/>
                    </a:cubicBezTo>
                    <a:lnTo>
                      <a:pt x="7322" y="5310"/>
                    </a:lnTo>
                    <a:lnTo>
                      <a:pt x="7596" y="5453"/>
                    </a:lnTo>
                    <a:cubicBezTo>
                      <a:pt x="7656" y="5489"/>
                      <a:pt x="7703" y="5560"/>
                      <a:pt x="7703" y="5632"/>
                    </a:cubicBezTo>
                    <a:lnTo>
                      <a:pt x="7703" y="7358"/>
                    </a:lnTo>
                    <a:cubicBezTo>
                      <a:pt x="7703" y="7441"/>
                      <a:pt x="7691" y="7513"/>
                      <a:pt x="7644" y="7572"/>
                    </a:cubicBezTo>
                    <a:lnTo>
                      <a:pt x="7465" y="7834"/>
                    </a:lnTo>
                    <a:cubicBezTo>
                      <a:pt x="7394" y="7953"/>
                      <a:pt x="7346" y="8073"/>
                      <a:pt x="7346" y="8215"/>
                    </a:cubicBezTo>
                    <a:lnTo>
                      <a:pt x="7346" y="8930"/>
                    </a:lnTo>
                    <a:cubicBezTo>
                      <a:pt x="7346" y="9013"/>
                      <a:pt x="7418" y="9085"/>
                      <a:pt x="7513" y="9085"/>
                    </a:cubicBezTo>
                    <a:cubicBezTo>
                      <a:pt x="7596" y="9085"/>
                      <a:pt x="7680" y="9013"/>
                      <a:pt x="7680" y="8930"/>
                    </a:cubicBezTo>
                    <a:lnTo>
                      <a:pt x="7680" y="8215"/>
                    </a:lnTo>
                    <a:cubicBezTo>
                      <a:pt x="7680" y="8132"/>
                      <a:pt x="7691" y="8061"/>
                      <a:pt x="7739" y="8001"/>
                    </a:cubicBezTo>
                    <a:lnTo>
                      <a:pt x="7918" y="7739"/>
                    </a:lnTo>
                    <a:cubicBezTo>
                      <a:pt x="7989" y="7620"/>
                      <a:pt x="8037" y="7501"/>
                      <a:pt x="8037" y="7358"/>
                    </a:cubicBezTo>
                    <a:lnTo>
                      <a:pt x="8037" y="5632"/>
                    </a:lnTo>
                    <a:cubicBezTo>
                      <a:pt x="8037" y="5441"/>
                      <a:pt x="7930" y="5263"/>
                      <a:pt x="7751" y="5179"/>
                    </a:cubicBezTo>
                    <a:lnTo>
                      <a:pt x="7334" y="4965"/>
                    </a:lnTo>
                    <a:lnTo>
                      <a:pt x="7322" y="4953"/>
                    </a:lnTo>
                    <a:lnTo>
                      <a:pt x="7322" y="4703"/>
                    </a:lnTo>
                    <a:cubicBezTo>
                      <a:pt x="7525" y="4536"/>
                      <a:pt x="7680" y="4298"/>
                      <a:pt x="7680" y="4012"/>
                    </a:cubicBezTo>
                    <a:lnTo>
                      <a:pt x="7680" y="3655"/>
                    </a:lnTo>
                    <a:cubicBezTo>
                      <a:pt x="7680" y="3405"/>
                      <a:pt x="7525" y="3179"/>
                      <a:pt x="7322" y="3060"/>
                    </a:cubicBezTo>
                    <a:lnTo>
                      <a:pt x="7322" y="2643"/>
                    </a:lnTo>
                    <a:cubicBezTo>
                      <a:pt x="7322" y="2572"/>
                      <a:pt x="7358" y="2512"/>
                      <a:pt x="7418" y="2465"/>
                    </a:cubicBezTo>
                    <a:lnTo>
                      <a:pt x="7703" y="2322"/>
                    </a:lnTo>
                    <a:lnTo>
                      <a:pt x="7977" y="2584"/>
                    </a:lnTo>
                    <a:cubicBezTo>
                      <a:pt x="8037" y="2643"/>
                      <a:pt x="8120" y="2691"/>
                      <a:pt x="8215" y="2691"/>
                    </a:cubicBezTo>
                    <a:cubicBezTo>
                      <a:pt x="8299" y="2691"/>
                      <a:pt x="8370" y="2655"/>
                      <a:pt x="8453" y="2584"/>
                    </a:cubicBezTo>
                    <a:lnTo>
                      <a:pt x="8715" y="2322"/>
                    </a:lnTo>
                    <a:lnTo>
                      <a:pt x="9001" y="2465"/>
                    </a:lnTo>
                    <a:cubicBezTo>
                      <a:pt x="9061" y="2500"/>
                      <a:pt x="9108" y="2572"/>
                      <a:pt x="9108" y="2643"/>
                    </a:cubicBezTo>
                    <a:lnTo>
                      <a:pt x="9108" y="3060"/>
                    </a:lnTo>
                    <a:cubicBezTo>
                      <a:pt x="8894" y="3179"/>
                      <a:pt x="8751" y="3405"/>
                      <a:pt x="8751" y="3655"/>
                    </a:cubicBezTo>
                    <a:lnTo>
                      <a:pt x="8751" y="4012"/>
                    </a:lnTo>
                    <a:cubicBezTo>
                      <a:pt x="8751" y="4298"/>
                      <a:pt x="8882" y="4548"/>
                      <a:pt x="9108" y="4703"/>
                    </a:cubicBezTo>
                    <a:lnTo>
                      <a:pt x="9108" y="4953"/>
                    </a:lnTo>
                    <a:cubicBezTo>
                      <a:pt x="9108" y="4953"/>
                      <a:pt x="9108" y="4965"/>
                      <a:pt x="9084" y="4965"/>
                    </a:cubicBezTo>
                    <a:lnTo>
                      <a:pt x="8668" y="5179"/>
                    </a:lnTo>
                    <a:cubicBezTo>
                      <a:pt x="8489" y="5263"/>
                      <a:pt x="8394" y="5441"/>
                      <a:pt x="8394" y="5632"/>
                    </a:cubicBezTo>
                    <a:lnTo>
                      <a:pt x="8394" y="7358"/>
                    </a:lnTo>
                    <a:cubicBezTo>
                      <a:pt x="8394" y="7501"/>
                      <a:pt x="8430" y="7632"/>
                      <a:pt x="8513" y="7739"/>
                    </a:cubicBezTo>
                    <a:lnTo>
                      <a:pt x="8692" y="8001"/>
                    </a:lnTo>
                    <a:cubicBezTo>
                      <a:pt x="8727" y="8061"/>
                      <a:pt x="8751" y="8132"/>
                      <a:pt x="8751" y="8215"/>
                    </a:cubicBezTo>
                    <a:lnTo>
                      <a:pt x="8751" y="8930"/>
                    </a:lnTo>
                    <a:cubicBezTo>
                      <a:pt x="8751" y="9013"/>
                      <a:pt x="8823" y="9085"/>
                      <a:pt x="8906" y="9085"/>
                    </a:cubicBezTo>
                    <a:cubicBezTo>
                      <a:pt x="9001" y="9085"/>
                      <a:pt x="9073" y="9013"/>
                      <a:pt x="9073" y="8930"/>
                    </a:cubicBezTo>
                    <a:lnTo>
                      <a:pt x="9073" y="8215"/>
                    </a:lnTo>
                    <a:cubicBezTo>
                      <a:pt x="9073" y="8073"/>
                      <a:pt x="9025" y="7942"/>
                      <a:pt x="8954" y="7834"/>
                    </a:cubicBezTo>
                    <a:lnTo>
                      <a:pt x="8775" y="7572"/>
                    </a:lnTo>
                    <a:cubicBezTo>
                      <a:pt x="8727" y="7513"/>
                      <a:pt x="8715" y="7441"/>
                      <a:pt x="8715" y="7358"/>
                    </a:cubicBezTo>
                    <a:lnTo>
                      <a:pt x="8715" y="5632"/>
                    </a:lnTo>
                    <a:cubicBezTo>
                      <a:pt x="8715" y="5560"/>
                      <a:pt x="8763" y="5501"/>
                      <a:pt x="8823" y="5453"/>
                    </a:cubicBezTo>
                    <a:lnTo>
                      <a:pt x="9108" y="5310"/>
                    </a:lnTo>
                    <a:lnTo>
                      <a:pt x="9370" y="5572"/>
                    </a:lnTo>
                    <a:cubicBezTo>
                      <a:pt x="9430" y="5632"/>
                      <a:pt x="9525" y="5679"/>
                      <a:pt x="9608" y="5679"/>
                    </a:cubicBezTo>
                    <a:cubicBezTo>
                      <a:pt x="9704" y="5679"/>
                      <a:pt x="9775" y="5656"/>
                      <a:pt x="9846" y="5572"/>
                    </a:cubicBezTo>
                    <a:lnTo>
                      <a:pt x="10120" y="5310"/>
                    </a:lnTo>
                    <a:lnTo>
                      <a:pt x="10394" y="5453"/>
                    </a:lnTo>
                    <a:cubicBezTo>
                      <a:pt x="10454" y="5489"/>
                      <a:pt x="10501" y="5560"/>
                      <a:pt x="10501" y="5632"/>
                    </a:cubicBezTo>
                    <a:lnTo>
                      <a:pt x="10501" y="7358"/>
                    </a:lnTo>
                    <a:cubicBezTo>
                      <a:pt x="10501" y="7441"/>
                      <a:pt x="10489" y="7513"/>
                      <a:pt x="10442" y="7572"/>
                    </a:cubicBezTo>
                    <a:lnTo>
                      <a:pt x="10263" y="7834"/>
                    </a:lnTo>
                    <a:cubicBezTo>
                      <a:pt x="10192" y="7953"/>
                      <a:pt x="10144" y="8073"/>
                      <a:pt x="10144" y="8215"/>
                    </a:cubicBezTo>
                    <a:lnTo>
                      <a:pt x="10144" y="8930"/>
                    </a:lnTo>
                    <a:cubicBezTo>
                      <a:pt x="10144" y="9013"/>
                      <a:pt x="10216" y="9085"/>
                      <a:pt x="10311" y="9085"/>
                    </a:cubicBezTo>
                    <a:cubicBezTo>
                      <a:pt x="10394" y="9085"/>
                      <a:pt x="10478" y="9013"/>
                      <a:pt x="10478" y="8930"/>
                    </a:cubicBezTo>
                    <a:lnTo>
                      <a:pt x="10478" y="8215"/>
                    </a:lnTo>
                    <a:cubicBezTo>
                      <a:pt x="10478" y="8132"/>
                      <a:pt x="10489" y="8061"/>
                      <a:pt x="10537" y="8001"/>
                    </a:cubicBezTo>
                    <a:lnTo>
                      <a:pt x="10716" y="7739"/>
                    </a:lnTo>
                    <a:cubicBezTo>
                      <a:pt x="10787" y="7620"/>
                      <a:pt x="10835" y="7501"/>
                      <a:pt x="10835" y="7358"/>
                    </a:cubicBezTo>
                    <a:lnTo>
                      <a:pt x="10835" y="5632"/>
                    </a:lnTo>
                    <a:cubicBezTo>
                      <a:pt x="10918" y="5429"/>
                      <a:pt x="10811" y="5251"/>
                      <a:pt x="10632" y="5155"/>
                    </a:cubicBezTo>
                    <a:lnTo>
                      <a:pt x="10216" y="4953"/>
                    </a:lnTo>
                    <a:lnTo>
                      <a:pt x="10204" y="4941"/>
                    </a:lnTo>
                    <a:lnTo>
                      <a:pt x="10204" y="4703"/>
                    </a:lnTo>
                    <a:cubicBezTo>
                      <a:pt x="10418" y="4536"/>
                      <a:pt x="10561" y="4298"/>
                      <a:pt x="10561" y="4012"/>
                    </a:cubicBezTo>
                    <a:lnTo>
                      <a:pt x="10561" y="3655"/>
                    </a:lnTo>
                    <a:cubicBezTo>
                      <a:pt x="10561" y="3286"/>
                      <a:pt x="10251" y="2977"/>
                      <a:pt x="9882" y="2977"/>
                    </a:cubicBezTo>
                    <a:lnTo>
                      <a:pt x="9501" y="2977"/>
                    </a:lnTo>
                    <a:lnTo>
                      <a:pt x="9501" y="2643"/>
                    </a:lnTo>
                    <a:cubicBezTo>
                      <a:pt x="9501" y="2453"/>
                      <a:pt x="9406" y="2274"/>
                      <a:pt x="9227" y="2179"/>
                    </a:cubicBezTo>
                    <a:lnTo>
                      <a:pt x="8811" y="1977"/>
                    </a:lnTo>
                    <a:lnTo>
                      <a:pt x="8787" y="1953"/>
                    </a:lnTo>
                    <a:lnTo>
                      <a:pt x="8787" y="1726"/>
                    </a:lnTo>
                    <a:cubicBezTo>
                      <a:pt x="9001" y="1560"/>
                      <a:pt x="9144" y="1322"/>
                      <a:pt x="9144" y="1036"/>
                    </a:cubicBezTo>
                    <a:lnTo>
                      <a:pt x="9144" y="679"/>
                    </a:lnTo>
                    <a:cubicBezTo>
                      <a:pt x="9144" y="310"/>
                      <a:pt x="8834" y="0"/>
                      <a:pt x="8465" y="0"/>
                    </a:cubicBezTo>
                    <a:lnTo>
                      <a:pt x="8108" y="0"/>
                    </a:lnTo>
                    <a:cubicBezTo>
                      <a:pt x="7739" y="0"/>
                      <a:pt x="7418" y="310"/>
                      <a:pt x="7418" y="679"/>
                    </a:cubicBezTo>
                    <a:lnTo>
                      <a:pt x="7418" y="1036"/>
                    </a:lnTo>
                    <a:cubicBezTo>
                      <a:pt x="7418" y="1322"/>
                      <a:pt x="7560" y="1572"/>
                      <a:pt x="7775" y="1726"/>
                    </a:cubicBezTo>
                    <a:lnTo>
                      <a:pt x="7775" y="1977"/>
                    </a:lnTo>
                    <a:cubicBezTo>
                      <a:pt x="7775" y="1977"/>
                      <a:pt x="7775" y="1988"/>
                      <a:pt x="7763" y="1988"/>
                    </a:cubicBezTo>
                    <a:lnTo>
                      <a:pt x="7346" y="2203"/>
                    </a:lnTo>
                    <a:cubicBezTo>
                      <a:pt x="7168" y="2286"/>
                      <a:pt x="7060" y="2465"/>
                      <a:pt x="7060" y="2655"/>
                    </a:cubicBezTo>
                    <a:lnTo>
                      <a:pt x="7060" y="2989"/>
                    </a:lnTo>
                    <a:lnTo>
                      <a:pt x="6679" y="2989"/>
                    </a:lnTo>
                    <a:lnTo>
                      <a:pt x="6679" y="2655"/>
                    </a:lnTo>
                    <a:cubicBezTo>
                      <a:pt x="6679" y="2465"/>
                      <a:pt x="6572" y="2286"/>
                      <a:pt x="6394" y="2203"/>
                    </a:cubicBezTo>
                    <a:lnTo>
                      <a:pt x="5977" y="1988"/>
                    </a:lnTo>
                    <a:lnTo>
                      <a:pt x="5965" y="1977"/>
                    </a:lnTo>
                    <a:lnTo>
                      <a:pt x="5965" y="1726"/>
                    </a:lnTo>
                    <a:cubicBezTo>
                      <a:pt x="6167" y="1560"/>
                      <a:pt x="6322" y="1322"/>
                      <a:pt x="6322" y="1036"/>
                    </a:cubicBezTo>
                    <a:lnTo>
                      <a:pt x="6322" y="679"/>
                    </a:lnTo>
                    <a:cubicBezTo>
                      <a:pt x="6322" y="310"/>
                      <a:pt x="6013" y="0"/>
                      <a:pt x="5632" y="0"/>
                    </a:cubicBezTo>
                    <a:lnTo>
                      <a:pt x="5274" y="0"/>
                    </a:lnTo>
                    <a:cubicBezTo>
                      <a:pt x="4905" y="0"/>
                      <a:pt x="4596" y="310"/>
                      <a:pt x="4596" y="679"/>
                    </a:cubicBezTo>
                    <a:lnTo>
                      <a:pt x="4596" y="1036"/>
                    </a:lnTo>
                    <a:cubicBezTo>
                      <a:pt x="4596" y="1322"/>
                      <a:pt x="4727" y="1572"/>
                      <a:pt x="4953" y="1726"/>
                    </a:cubicBezTo>
                    <a:lnTo>
                      <a:pt x="4953" y="1977"/>
                    </a:lnTo>
                    <a:cubicBezTo>
                      <a:pt x="4953" y="1977"/>
                      <a:pt x="4953" y="1988"/>
                      <a:pt x="4941" y="1988"/>
                    </a:cubicBezTo>
                    <a:lnTo>
                      <a:pt x="4524" y="2203"/>
                    </a:lnTo>
                    <a:cubicBezTo>
                      <a:pt x="4346" y="2286"/>
                      <a:pt x="4239" y="2465"/>
                      <a:pt x="4239" y="2655"/>
                    </a:cubicBezTo>
                    <a:lnTo>
                      <a:pt x="4239" y="2989"/>
                    </a:lnTo>
                    <a:lnTo>
                      <a:pt x="3846" y="2989"/>
                    </a:lnTo>
                    <a:lnTo>
                      <a:pt x="3846" y="2655"/>
                    </a:lnTo>
                    <a:cubicBezTo>
                      <a:pt x="3846" y="2465"/>
                      <a:pt x="3750" y="2286"/>
                      <a:pt x="3572" y="2203"/>
                    </a:cubicBezTo>
                    <a:lnTo>
                      <a:pt x="3155" y="1988"/>
                    </a:lnTo>
                    <a:lnTo>
                      <a:pt x="3131" y="1977"/>
                    </a:lnTo>
                    <a:lnTo>
                      <a:pt x="3131" y="1726"/>
                    </a:lnTo>
                    <a:cubicBezTo>
                      <a:pt x="3346" y="1560"/>
                      <a:pt x="3489" y="1322"/>
                      <a:pt x="3489" y="1036"/>
                    </a:cubicBezTo>
                    <a:lnTo>
                      <a:pt x="3489" y="679"/>
                    </a:lnTo>
                    <a:cubicBezTo>
                      <a:pt x="3489" y="310"/>
                      <a:pt x="3179" y="0"/>
                      <a:pt x="2810" y="0"/>
                    </a:cubicBezTo>
                    <a:close/>
                  </a:path>
                </a:pathLst>
              </a:custGeom>
              <a:solidFill>
                <a:srgbClr val="1F3162"/>
              </a:solidFill>
              <a:ln w="6350"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6D239E-85EA-0E26-F8B9-4E67CA1512CB}"/>
                  </a:ext>
                </a:extLst>
              </p:cNvPr>
              <p:cNvSpPr txBox="1"/>
              <p:nvPr/>
            </p:nvSpPr>
            <p:spPr>
              <a:xfrm>
                <a:off x="6461681" y="7743259"/>
                <a:ext cx="3236326" cy="69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Limited Facilities</a:t>
                </a:r>
              </a:p>
              <a:p>
                <a:pPr algn="ctr"/>
                <a:r>
                  <a:rPr lang="en-US" sz="800" dirty="0">
                    <a:latin typeface="Poppins" panose="00000500000000000000" pitchFamily="2" charset="0"/>
                    <a:cs typeface="Poppins" panose="00000500000000000000" pitchFamily="2" charset="0"/>
                  </a:rPr>
                  <a:t>Skilled personnel &amp; Internet hinder Monitoring</a:t>
                </a:r>
                <a:endParaRPr lang="en-US" sz="6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5" name="Google Shape;15312;p154">
              <a:extLst>
                <a:ext uri="{FF2B5EF4-FFF2-40B4-BE49-F238E27FC236}">
                  <a16:creationId xmlns:a16="http://schemas.microsoft.com/office/drawing/2014/main" id="{F2B72C67-E992-3DFA-D5AF-1C5E50FC4EF6}"/>
                </a:ext>
              </a:extLst>
            </p:cNvPr>
            <p:cNvSpPr/>
            <p:nvPr/>
          </p:nvSpPr>
          <p:spPr>
            <a:xfrm>
              <a:off x="10230360" y="7112399"/>
              <a:ext cx="717603" cy="650698"/>
            </a:xfrm>
            <a:custGeom>
              <a:avLst/>
              <a:gdLst/>
              <a:ahLst/>
              <a:cxnLst/>
              <a:rect l="l" t="t" r="r" b="b"/>
              <a:pathLst>
                <a:path w="13858" h="12566" extrusionOk="0">
                  <a:moveTo>
                    <a:pt x="6913" y="2258"/>
                  </a:moveTo>
                  <a:cubicBezTo>
                    <a:pt x="7037" y="2382"/>
                    <a:pt x="7129" y="2474"/>
                    <a:pt x="7253" y="2567"/>
                  </a:cubicBezTo>
                  <a:lnTo>
                    <a:pt x="6574" y="2567"/>
                  </a:lnTo>
                  <a:cubicBezTo>
                    <a:pt x="6697" y="2474"/>
                    <a:pt x="6790" y="2382"/>
                    <a:pt x="6913" y="2258"/>
                  </a:cubicBezTo>
                  <a:close/>
                  <a:moveTo>
                    <a:pt x="6296" y="1826"/>
                  </a:moveTo>
                  <a:lnTo>
                    <a:pt x="6450" y="1919"/>
                  </a:lnTo>
                  <a:lnTo>
                    <a:pt x="6574" y="2042"/>
                  </a:lnTo>
                  <a:cubicBezTo>
                    <a:pt x="6358" y="2227"/>
                    <a:pt x="6173" y="2412"/>
                    <a:pt x="5957" y="2628"/>
                  </a:cubicBezTo>
                  <a:lnTo>
                    <a:pt x="5740" y="2659"/>
                  </a:lnTo>
                  <a:lnTo>
                    <a:pt x="5432" y="2690"/>
                  </a:lnTo>
                  <a:cubicBezTo>
                    <a:pt x="5710" y="2382"/>
                    <a:pt x="5987" y="2073"/>
                    <a:pt x="6296" y="1826"/>
                  </a:cubicBezTo>
                  <a:close/>
                  <a:moveTo>
                    <a:pt x="4660" y="1178"/>
                  </a:moveTo>
                  <a:cubicBezTo>
                    <a:pt x="5123" y="1178"/>
                    <a:pt x="5555" y="1332"/>
                    <a:pt x="5957" y="1579"/>
                  </a:cubicBezTo>
                  <a:cubicBezTo>
                    <a:pt x="5555" y="1919"/>
                    <a:pt x="5216" y="2320"/>
                    <a:pt x="4876" y="2721"/>
                  </a:cubicBezTo>
                  <a:cubicBezTo>
                    <a:pt x="4352" y="2814"/>
                    <a:pt x="3858" y="2937"/>
                    <a:pt x="3364" y="3091"/>
                  </a:cubicBezTo>
                  <a:lnTo>
                    <a:pt x="3364" y="3091"/>
                  </a:lnTo>
                  <a:cubicBezTo>
                    <a:pt x="3370" y="2212"/>
                    <a:pt x="3616" y="1576"/>
                    <a:pt x="4074" y="1332"/>
                  </a:cubicBezTo>
                  <a:cubicBezTo>
                    <a:pt x="4228" y="1209"/>
                    <a:pt x="4444" y="1178"/>
                    <a:pt x="4660" y="1178"/>
                  </a:cubicBezTo>
                  <a:close/>
                  <a:moveTo>
                    <a:pt x="4660" y="406"/>
                  </a:moveTo>
                  <a:cubicBezTo>
                    <a:pt x="5617" y="406"/>
                    <a:pt x="6543" y="962"/>
                    <a:pt x="7253" y="1548"/>
                  </a:cubicBezTo>
                  <a:cubicBezTo>
                    <a:pt x="7685" y="1888"/>
                    <a:pt x="8055" y="2258"/>
                    <a:pt x="8395" y="2659"/>
                  </a:cubicBezTo>
                  <a:lnTo>
                    <a:pt x="7870" y="2598"/>
                  </a:lnTo>
                  <a:cubicBezTo>
                    <a:pt x="7623" y="2320"/>
                    <a:pt x="7345" y="2073"/>
                    <a:pt x="7068" y="1857"/>
                  </a:cubicBezTo>
                  <a:cubicBezTo>
                    <a:pt x="6440" y="1345"/>
                    <a:pt x="5549" y="746"/>
                    <a:pt x="4699" y="746"/>
                  </a:cubicBezTo>
                  <a:cubicBezTo>
                    <a:pt x="4421" y="746"/>
                    <a:pt x="4147" y="810"/>
                    <a:pt x="3889" y="962"/>
                  </a:cubicBezTo>
                  <a:cubicBezTo>
                    <a:pt x="3302" y="1271"/>
                    <a:pt x="2963" y="2042"/>
                    <a:pt x="2963" y="3061"/>
                  </a:cubicBezTo>
                  <a:lnTo>
                    <a:pt x="2839" y="3061"/>
                  </a:lnTo>
                  <a:cubicBezTo>
                    <a:pt x="2747" y="3061"/>
                    <a:pt x="2685" y="3061"/>
                    <a:pt x="2593" y="3091"/>
                  </a:cubicBezTo>
                  <a:cubicBezTo>
                    <a:pt x="2593" y="1919"/>
                    <a:pt x="2994" y="1055"/>
                    <a:pt x="3704" y="653"/>
                  </a:cubicBezTo>
                  <a:lnTo>
                    <a:pt x="3673" y="653"/>
                  </a:lnTo>
                  <a:cubicBezTo>
                    <a:pt x="3981" y="499"/>
                    <a:pt x="4321" y="406"/>
                    <a:pt x="4660" y="406"/>
                  </a:cubicBezTo>
                  <a:close/>
                  <a:moveTo>
                    <a:pt x="9298" y="1170"/>
                  </a:moveTo>
                  <a:cubicBezTo>
                    <a:pt x="9457" y="1170"/>
                    <a:pt x="9626" y="1225"/>
                    <a:pt x="9753" y="1301"/>
                  </a:cubicBezTo>
                  <a:cubicBezTo>
                    <a:pt x="10215" y="1579"/>
                    <a:pt x="10462" y="2196"/>
                    <a:pt x="10493" y="3091"/>
                  </a:cubicBezTo>
                  <a:cubicBezTo>
                    <a:pt x="9999" y="2937"/>
                    <a:pt x="9475" y="2814"/>
                    <a:pt x="8981" y="2721"/>
                  </a:cubicBezTo>
                  <a:cubicBezTo>
                    <a:pt x="8641" y="2320"/>
                    <a:pt x="8271" y="1950"/>
                    <a:pt x="7901" y="1579"/>
                  </a:cubicBezTo>
                  <a:cubicBezTo>
                    <a:pt x="8271" y="1332"/>
                    <a:pt x="8734" y="1178"/>
                    <a:pt x="9197" y="1178"/>
                  </a:cubicBezTo>
                  <a:cubicBezTo>
                    <a:pt x="9230" y="1173"/>
                    <a:pt x="9264" y="1170"/>
                    <a:pt x="9298" y="1170"/>
                  </a:cubicBezTo>
                  <a:close/>
                  <a:moveTo>
                    <a:pt x="9197" y="406"/>
                  </a:moveTo>
                  <a:cubicBezTo>
                    <a:pt x="9536" y="406"/>
                    <a:pt x="9845" y="499"/>
                    <a:pt x="10154" y="653"/>
                  </a:cubicBezTo>
                  <a:cubicBezTo>
                    <a:pt x="10864" y="1055"/>
                    <a:pt x="11234" y="1950"/>
                    <a:pt x="11234" y="3184"/>
                  </a:cubicBezTo>
                  <a:lnTo>
                    <a:pt x="11234" y="3400"/>
                  </a:lnTo>
                  <a:lnTo>
                    <a:pt x="10894" y="3246"/>
                  </a:lnTo>
                  <a:lnTo>
                    <a:pt x="10894" y="3153"/>
                  </a:lnTo>
                  <a:cubicBezTo>
                    <a:pt x="10894" y="2073"/>
                    <a:pt x="10555" y="1301"/>
                    <a:pt x="9969" y="962"/>
                  </a:cubicBezTo>
                  <a:cubicBezTo>
                    <a:pt x="9722" y="808"/>
                    <a:pt x="9475" y="746"/>
                    <a:pt x="9197" y="746"/>
                  </a:cubicBezTo>
                  <a:cubicBezTo>
                    <a:pt x="8611" y="808"/>
                    <a:pt x="8055" y="962"/>
                    <a:pt x="7561" y="1301"/>
                  </a:cubicBezTo>
                  <a:lnTo>
                    <a:pt x="7253" y="1055"/>
                  </a:lnTo>
                  <a:cubicBezTo>
                    <a:pt x="7839" y="653"/>
                    <a:pt x="8518" y="437"/>
                    <a:pt x="9197" y="406"/>
                  </a:cubicBezTo>
                  <a:close/>
                  <a:moveTo>
                    <a:pt x="2809" y="3462"/>
                  </a:moveTo>
                  <a:cubicBezTo>
                    <a:pt x="3025" y="3462"/>
                    <a:pt x="3210" y="3647"/>
                    <a:pt x="3241" y="3863"/>
                  </a:cubicBezTo>
                  <a:cubicBezTo>
                    <a:pt x="3257" y="4167"/>
                    <a:pt x="3031" y="4330"/>
                    <a:pt x="2807" y="4330"/>
                  </a:cubicBezTo>
                  <a:cubicBezTo>
                    <a:pt x="2599" y="4330"/>
                    <a:pt x="2391" y="4191"/>
                    <a:pt x="2377" y="3894"/>
                  </a:cubicBezTo>
                  <a:cubicBezTo>
                    <a:pt x="2377" y="3770"/>
                    <a:pt x="2438" y="3647"/>
                    <a:pt x="2531" y="3554"/>
                  </a:cubicBezTo>
                  <a:cubicBezTo>
                    <a:pt x="2623" y="3493"/>
                    <a:pt x="2716" y="3462"/>
                    <a:pt x="2809" y="3462"/>
                  </a:cubicBezTo>
                  <a:close/>
                  <a:moveTo>
                    <a:pt x="3858" y="4172"/>
                  </a:moveTo>
                  <a:lnTo>
                    <a:pt x="3704" y="4449"/>
                  </a:lnTo>
                  <a:lnTo>
                    <a:pt x="3549" y="4727"/>
                  </a:lnTo>
                  <a:cubicBezTo>
                    <a:pt x="3518" y="4634"/>
                    <a:pt x="3518" y="4542"/>
                    <a:pt x="3488" y="4449"/>
                  </a:cubicBezTo>
                  <a:cubicBezTo>
                    <a:pt x="3518" y="4388"/>
                    <a:pt x="3580" y="4326"/>
                    <a:pt x="3580" y="4264"/>
                  </a:cubicBezTo>
                  <a:lnTo>
                    <a:pt x="3858" y="4172"/>
                  </a:lnTo>
                  <a:close/>
                  <a:moveTo>
                    <a:pt x="9969" y="4172"/>
                  </a:moveTo>
                  <a:lnTo>
                    <a:pt x="9969" y="4172"/>
                  </a:lnTo>
                  <a:cubicBezTo>
                    <a:pt x="10092" y="4202"/>
                    <a:pt x="10246" y="4264"/>
                    <a:pt x="10370" y="4295"/>
                  </a:cubicBezTo>
                  <a:cubicBezTo>
                    <a:pt x="10339" y="4449"/>
                    <a:pt x="10308" y="4573"/>
                    <a:pt x="10277" y="4727"/>
                  </a:cubicBezTo>
                  <a:lnTo>
                    <a:pt x="10154" y="4449"/>
                  </a:lnTo>
                  <a:cubicBezTo>
                    <a:pt x="10092" y="4357"/>
                    <a:pt x="10030" y="4264"/>
                    <a:pt x="9969" y="4172"/>
                  </a:cubicBezTo>
                  <a:close/>
                  <a:moveTo>
                    <a:pt x="3117" y="4727"/>
                  </a:moveTo>
                  <a:cubicBezTo>
                    <a:pt x="3179" y="4881"/>
                    <a:pt x="3210" y="5067"/>
                    <a:pt x="3272" y="5252"/>
                  </a:cubicBezTo>
                  <a:cubicBezTo>
                    <a:pt x="3210" y="5406"/>
                    <a:pt x="3117" y="5591"/>
                    <a:pt x="3055" y="5745"/>
                  </a:cubicBezTo>
                  <a:cubicBezTo>
                    <a:pt x="2932" y="5406"/>
                    <a:pt x="2839" y="5097"/>
                    <a:pt x="2778" y="4789"/>
                  </a:cubicBezTo>
                  <a:lnTo>
                    <a:pt x="2901" y="4789"/>
                  </a:lnTo>
                  <a:lnTo>
                    <a:pt x="2901" y="4758"/>
                  </a:lnTo>
                  <a:cubicBezTo>
                    <a:pt x="2994" y="4758"/>
                    <a:pt x="3055" y="4758"/>
                    <a:pt x="3117" y="4727"/>
                  </a:cubicBezTo>
                  <a:close/>
                  <a:moveTo>
                    <a:pt x="10771" y="4449"/>
                  </a:moveTo>
                  <a:lnTo>
                    <a:pt x="11080" y="4604"/>
                  </a:lnTo>
                  <a:cubicBezTo>
                    <a:pt x="11018" y="4974"/>
                    <a:pt x="10894" y="5375"/>
                    <a:pt x="10771" y="5745"/>
                  </a:cubicBezTo>
                  <a:cubicBezTo>
                    <a:pt x="10709" y="5591"/>
                    <a:pt x="10648" y="5437"/>
                    <a:pt x="10555" y="5283"/>
                  </a:cubicBezTo>
                  <a:cubicBezTo>
                    <a:pt x="10648" y="5005"/>
                    <a:pt x="10709" y="4727"/>
                    <a:pt x="10771" y="4449"/>
                  </a:cubicBezTo>
                  <a:close/>
                  <a:moveTo>
                    <a:pt x="2377" y="4789"/>
                  </a:moveTo>
                  <a:cubicBezTo>
                    <a:pt x="2469" y="5283"/>
                    <a:pt x="2623" y="5776"/>
                    <a:pt x="2809" y="6270"/>
                  </a:cubicBezTo>
                  <a:cubicBezTo>
                    <a:pt x="2623" y="6764"/>
                    <a:pt x="2469" y="7289"/>
                    <a:pt x="2377" y="7782"/>
                  </a:cubicBezTo>
                  <a:cubicBezTo>
                    <a:pt x="1605" y="7350"/>
                    <a:pt x="1173" y="6795"/>
                    <a:pt x="1173" y="6270"/>
                  </a:cubicBezTo>
                  <a:cubicBezTo>
                    <a:pt x="1173" y="5776"/>
                    <a:pt x="1605" y="5221"/>
                    <a:pt x="2377" y="4789"/>
                  </a:cubicBezTo>
                  <a:close/>
                  <a:moveTo>
                    <a:pt x="11481" y="4789"/>
                  </a:moveTo>
                  <a:cubicBezTo>
                    <a:pt x="12252" y="5252"/>
                    <a:pt x="12654" y="5776"/>
                    <a:pt x="12654" y="6301"/>
                  </a:cubicBezTo>
                  <a:cubicBezTo>
                    <a:pt x="12654" y="6826"/>
                    <a:pt x="12221" y="7350"/>
                    <a:pt x="11450" y="7813"/>
                  </a:cubicBezTo>
                  <a:cubicBezTo>
                    <a:pt x="11357" y="7289"/>
                    <a:pt x="11203" y="6795"/>
                    <a:pt x="11018" y="6301"/>
                  </a:cubicBezTo>
                  <a:cubicBezTo>
                    <a:pt x="11203" y="5807"/>
                    <a:pt x="11357" y="5313"/>
                    <a:pt x="11481" y="4789"/>
                  </a:cubicBezTo>
                  <a:close/>
                  <a:moveTo>
                    <a:pt x="8919" y="3925"/>
                  </a:moveTo>
                  <a:lnTo>
                    <a:pt x="9413" y="4017"/>
                  </a:lnTo>
                  <a:lnTo>
                    <a:pt x="9382" y="4017"/>
                  </a:lnTo>
                  <a:cubicBezTo>
                    <a:pt x="9536" y="4233"/>
                    <a:pt x="9660" y="4449"/>
                    <a:pt x="9783" y="4665"/>
                  </a:cubicBezTo>
                  <a:cubicBezTo>
                    <a:pt x="10370" y="5653"/>
                    <a:pt x="10771" y="6702"/>
                    <a:pt x="11049" y="7844"/>
                  </a:cubicBezTo>
                  <a:cubicBezTo>
                    <a:pt x="11018" y="7834"/>
                    <a:pt x="10990" y="7830"/>
                    <a:pt x="10965" y="7830"/>
                  </a:cubicBezTo>
                  <a:cubicBezTo>
                    <a:pt x="10915" y="7830"/>
                    <a:pt x="10874" y="7844"/>
                    <a:pt x="10833" y="7844"/>
                  </a:cubicBezTo>
                  <a:lnTo>
                    <a:pt x="10709" y="7906"/>
                  </a:lnTo>
                  <a:cubicBezTo>
                    <a:pt x="10462" y="6826"/>
                    <a:pt x="10030" y="5776"/>
                    <a:pt x="9475" y="4820"/>
                  </a:cubicBezTo>
                  <a:cubicBezTo>
                    <a:pt x="9290" y="4511"/>
                    <a:pt x="9104" y="4202"/>
                    <a:pt x="8919" y="3925"/>
                  </a:cubicBezTo>
                  <a:close/>
                  <a:moveTo>
                    <a:pt x="4938" y="3925"/>
                  </a:moveTo>
                  <a:cubicBezTo>
                    <a:pt x="4722" y="4202"/>
                    <a:pt x="4568" y="4511"/>
                    <a:pt x="4352" y="4851"/>
                  </a:cubicBezTo>
                  <a:cubicBezTo>
                    <a:pt x="3920" y="5591"/>
                    <a:pt x="3549" y="6424"/>
                    <a:pt x="3302" y="7289"/>
                  </a:cubicBezTo>
                  <a:cubicBezTo>
                    <a:pt x="3210" y="7566"/>
                    <a:pt x="3148" y="7875"/>
                    <a:pt x="3086" y="8153"/>
                  </a:cubicBezTo>
                  <a:cubicBezTo>
                    <a:pt x="2994" y="8122"/>
                    <a:pt x="2901" y="8091"/>
                    <a:pt x="2809" y="8029"/>
                  </a:cubicBezTo>
                  <a:lnTo>
                    <a:pt x="2747" y="7998"/>
                  </a:lnTo>
                  <a:cubicBezTo>
                    <a:pt x="2870" y="7443"/>
                    <a:pt x="3025" y="6918"/>
                    <a:pt x="3241" y="6394"/>
                  </a:cubicBezTo>
                  <a:cubicBezTo>
                    <a:pt x="3457" y="5776"/>
                    <a:pt x="3734" y="5221"/>
                    <a:pt x="4043" y="4665"/>
                  </a:cubicBezTo>
                  <a:cubicBezTo>
                    <a:pt x="4167" y="4449"/>
                    <a:pt x="4321" y="4233"/>
                    <a:pt x="4444" y="4017"/>
                  </a:cubicBezTo>
                  <a:lnTo>
                    <a:pt x="4938" y="3925"/>
                  </a:lnTo>
                  <a:close/>
                  <a:moveTo>
                    <a:pt x="3549" y="7875"/>
                  </a:moveTo>
                  <a:lnTo>
                    <a:pt x="3704" y="8153"/>
                  </a:lnTo>
                  <a:lnTo>
                    <a:pt x="3858" y="8430"/>
                  </a:lnTo>
                  <a:cubicBezTo>
                    <a:pt x="3734" y="8400"/>
                    <a:pt x="3580" y="8338"/>
                    <a:pt x="3457" y="8307"/>
                  </a:cubicBezTo>
                  <a:cubicBezTo>
                    <a:pt x="3488" y="8153"/>
                    <a:pt x="3518" y="8029"/>
                    <a:pt x="3549" y="7875"/>
                  </a:cubicBezTo>
                  <a:close/>
                  <a:moveTo>
                    <a:pt x="10277" y="7875"/>
                  </a:moveTo>
                  <a:cubicBezTo>
                    <a:pt x="10308" y="7968"/>
                    <a:pt x="10339" y="8091"/>
                    <a:pt x="10339" y="8184"/>
                  </a:cubicBezTo>
                  <a:cubicBezTo>
                    <a:pt x="10308" y="8214"/>
                    <a:pt x="10277" y="8276"/>
                    <a:pt x="10246" y="8369"/>
                  </a:cubicBezTo>
                  <a:lnTo>
                    <a:pt x="9969" y="8430"/>
                  </a:lnTo>
                  <a:cubicBezTo>
                    <a:pt x="10030" y="8338"/>
                    <a:pt x="10092" y="8245"/>
                    <a:pt x="10154" y="8153"/>
                  </a:cubicBezTo>
                  <a:cubicBezTo>
                    <a:pt x="10185" y="8060"/>
                    <a:pt x="10246" y="7968"/>
                    <a:pt x="10277" y="7875"/>
                  </a:cubicBezTo>
                  <a:close/>
                  <a:moveTo>
                    <a:pt x="3889" y="6826"/>
                  </a:moveTo>
                  <a:cubicBezTo>
                    <a:pt x="4043" y="7165"/>
                    <a:pt x="4197" y="7474"/>
                    <a:pt x="4383" y="7782"/>
                  </a:cubicBezTo>
                  <a:cubicBezTo>
                    <a:pt x="4537" y="8091"/>
                    <a:pt x="4753" y="8400"/>
                    <a:pt x="4938" y="8677"/>
                  </a:cubicBezTo>
                  <a:cubicBezTo>
                    <a:pt x="4784" y="8646"/>
                    <a:pt x="4599" y="8616"/>
                    <a:pt x="4444" y="8585"/>
                  </a:cubicBezTo>
                  <a:cubicBezTo>
                    <a:pt x="4321" y="8369"/>
                    <a:pt x="4167" y="8153"/>
                    <a:pt x="4074" y="7937"/>
                  </a:cubicBezTo>
                  <a:cubicBezTo>
                    <a:pt x="3950" y="7721"/>
                    <a:pt x="3827" y="7535"/>
                    <a:pt x="3734" y="7319"/>
                  </a:cubicBezTo>
                  <a:cubicBezTo>
                    <a:pt x="3765" y="7165"/>
                    <a:pt x="3827" y="6980"/>
                    <a:pt x="3889" y="6826"/>
                  </a:cubicBezTo>
                  <a:close/>
                  <a:moveTo>
                    <a:pt x="9969" y="6826"/>
                  </a:moveTo>
                  <a:cubicBezTo>
                    <a:pt x="10030" y="6980"/>
                    <a:pt x="10092" y="7165"/>
                    <a:pt x="10123" y="7319"/>
                  </a:cubicBezTo>
                  <a:cubicBezTo>
                    <a:pt x="10030" y="7535"/>
                    <a:pt x="9907" y="7752"/>
                    <a:pt x="9783" y="7937"/>
                  </a:cubicBezTo>
                  <a:cubicBezTo>
                    <a:pt x="9660" y="8153"/>
                    <a:pt x="9536" y="8369"/>
                    <a:pt x="9413" y="8585"/>
                  </a:cubicBezTo>
                  <a:lnTo>
                    <a:pt x="8919" y="8677"/>
                  </a:lnTo>
                  <a:lnTo>
                    <a:pt x="8888" y="8677"/>
                  </a:lnTo>
                  <a:cubicBezTo>
                    <a:pt x="9104" y="8400"/>
                    <a:pt x="9290" y="8091"/>
                    <a:pt x="9475" y="7782"/>
                  </a:cubicBezTo>
                  <a:cubicBezTo>
                    <a:pt x="9660" y="7474"/>
                    <a:pt x="9814" y="7134"/>
                    <a:pt x="9969" y="6826"/>
                  </a:cubicBezTo>
                  <a:close/>
                  <a:moveTo>
                    <a:pt x="6902" y="3739"/>
                  </a:moveTo>
                  <a:cubicBezTo>
                    <a:pt x="7376" y="3739"/>
                    <a:pt x="7855" y="3770"/>
                    <a:pt x="8333" y="3832"/>
                  </a:cubicBezTo>
                  <a:cubicBezTo>
                    <a:pt x="8611" y="4202"/>
                    <a:pt x="8888" y="4604"/>
                    <a:pt x="9104" y="5005"/>
                  </a:cubicBezTo>
                  <a:cubicBezTo>
                    <a:pt x="9351" y="5437"/>
                    <a:pt x="9567" y="5838"/>
                    <a:pt x="9753" y="6270"/>
                  </a:cubicBezTo>
                  <a:cubicBezTo>
                    <a:pt x="9567" y="6702"/>
                    <a:pt x="9351" y="7134"/>
                    <a:pt x="9104" y="7566"/>
                  </a:cubicBezTo>
                  <a:cubicBezTo>
                    <a:pt x="8888" y="7968"/>
                    <a:pt x="8611" y="8369"/>
                    <a:pt x="8333" y="8739"/>
                  </a:cubicBezTo>
                  <a:cubicBezTo>
                    <a:pt x="7870" y="8801"/>
                    <a:pt x="7376" y="8832"/>
                    <a:pt x="6913" y="8832"/>
                  </a:cubicBezTo>
                  <a:cubicBezTo>
                    <a:pt x="6450" y="8832"/>
                    <a:pt x="5957" y="8801"/>
                    <a:pt x="5494" y="8739"/>
                  </a:cubicBezTo>
                  <a:cubicBezTo>
                    <a:pt x="5216" y="8369"/>
                    <a:pt x="4938" y="7968"/>
                    <a:pt x="4722" y="7566"/>
                  </a:cubicBezTo>
                  <a:cubicBezTo>
                    <a:pt x="4475" y="7134"/>
                    <a:pt x="4259" y="6733"/>
                    <a:pt x="4074" y="6301"/>
                  </a:cubicBezTo>
                  <a:cubicBezTo>
                    <a:pt x="4259" y="5838"/>
                    <a:pt x="4475" y="5437"/>
                    <a:pt x="4722" y="5005"/>
                  </a:cubicBezTo>
                  <a:cubicBezTo>
                    <a:pt x="4938" y="4604"/>
                    <a:pt x="5216" y="4202"/>
                    <a:pt x="5494" y="3832"/>
                  </a:cubicBezTo>
                  <a:cubicBezTo>
                    <a:pt x="5957" y="3770"/>
                    <a:pt x="6427" y="3739"/>
                    <a:pt x="6902" y="3739"/>
                  </a:cubicBezTo>
                  <a:close/>
                  <a:moveTo>
                    <a:pt x="11022" y="8264"/>
                  </a:moveTo>
                  <a:cubicBezTo>
                    <a:pt x="11234" y="8264"/>
                    <a:pt x="11427" y="8432"/>
                    <a:pt x="11481" y="8646"/>
                  </a:cubicBezTo>
                  <a:cubicBezTo>
                    <a:pt x="11481" y="8801"/>
                    <a:pt x="11419" y="8924"/>
                    <a:pt x="11296" y="9017"/>
                  </a:cubicBezTo>
                  <a:lnTo>
                    <a:pt x="11296" y="9048"/>
                  </a:lnTo>
                  <a:cubicBezTo>
                    <a:pt x="11240" y="9095"/>
                    <a:pt x="11183" y="9115"/>
                    <a:pt x="11126" y="9115"/>
                  </a:cubicBezTo>
                  <a:cubicBezTo>
                    <a:pt x="10777" y="9115"/>
                    <a:pt x="10473" y="8329"/>
                    <a:pt x="10925" y="8276"/>
                  </a:cubicBezTo>
                  <a:cubicBezTo>
                    <a:pt x="10958" y="8268"/>
                    <a:pt x="10990" y="8264"/>
                    <a:pt x="11022" y="8264"/>
                  </a:cubicBezTo>
                  <a:close/>
                  <a:moveTo>
                    <a:pt x="7253" y="10004"/>
                  </a:moveTo>
                  <a:cubicBezTo>
                    <a:pt x="7160" y="10097"/>
                    <a:pt x="7037" y="10190"/>
                    <a:pt x="6944" y="10313"/>
                  </a:cubicBezTo>
                  <a:cubicBezTo>
                    <a:pt x="6821" y="10190"/>
                    <a:pt x="6697" y="10097"/>
                    <a:pt x="6605" y="10004"/>
                  </a:cubicBezTo>
                  <a:close/>
                  <a:moveTo>
                    <a:pt x="8395" y="9912"/>
                  </a:moveTo>
                  <a:lnTo>
                    <a:pt x="8395" y="9912"/>
                  </a:lnTo>
                  <a:cubicBezTo>
                    <a:pt x="8117" y="10220"/>
                    <a:pt x="7839" y="10498"/>
                    <a:pt x="7561" y="10776"/>
                  </a:cubicBezTo>
                  <a:cubicBezTo>
                    <a:pt x="7500" y="10745"/>
                    <a:pt x="7438" y="10714"/>
                    <a:pt x="7407" y="10652"/>
                  </a:cubicBezTo>
                  <a:cubicBezTo>
                    <a:pt x="7345" y="10622"/>
                    <a:pt x="7284" y="10591"/>
                    <a:pt x="7253" y="10560"/>
                  </a:cubicBezTo>
                  <a:cubicBezTo>
                    <a:pt x="7469" y="10375"/>
                    <a:pt x="7654" y="10159"/>
                    <a:pt x="7870" y="9974"/>
                  </a:cubicBezTo>
                  <a:lnTo>
                    <a:pt x="7901" y="9974"/>
                  </a:lnTo>
                  <a:lnTo>
                    <a:pt x="8395" y="9912"/>
                  </a:lnTo>
                  <a:close/>
                  <a:moveTo>
                    <a:pt x="3364" y="9480"/>
                  </a:moveTo>
                  <a:lnTo>
                    <a:pt x="3364" y="9480"/>
                  </a:lnTo>
                  <a:cubicBezTo>
                    <a:pt x="3858" y="9634"/>
                    <a:pt x="4352" y="9758"/>
                    <a:pt x="4876" y="9850"/>
                  </a:cubicBezTo>
                  <a:cubicBezTo>
                    <a:pt x="5216" y="10251"/>
                    <a:pt x="5555" y="10622"/>
                    <a:pt x="5957" y="10992"/>
                  </a:cubicBezTo>
                  <a:cubicBezTo>
                    <a:pt x="5555" y="11239"/>
                    <a:pt x="5123" y="11362"/>
                    <a:pt x="4660" y="11393"/>
                  </a:cubicBezTo>
                  <a:cubicBezTo>
                    <a:pt x="4444" y="11393"/>
                    <a:pt x="4259" y="11362"/>
                    <a:pt x="4074" y="11270"/>
                  </a:cubicBezTo>
                  <a:cubicBezTo>
                    <a:pt x="3611" y="10992"/>
                    <a:pt x="3364" y="10375"/>
                    <a:pt x="3364" y="9480"/>
                  </a:cubicBezTo>
                  <a:close/>
                  <a:moveTo>
                    <a:pt x="10493" y="9480"/>
                  </a:moveTo>
                  <a:cubicBezTo>
                    <a:pt x="10493" y="10375"/>
                    <a:pt x="10215" y="10992"/>
                    <a:pt x="9753" y="11270"/>
                  </a:cubicBezTo>
                  <a:cubicBezTo>
                    <a:pt x="9598" y="11362"/>
                    <a:pt x="9382" y="11393"/>
                    <a:pt x="9197" y="11393"/>
                  </a:cubicBezTo>
                  <a:cubicBezTo>
                    <a:pt x="8734" y="11362"/>
                    <a:pt x="8271" y="11239"/>
                    <a:pt x="7901" y="10992"/>
                  </a:cubicBezTo>
                  <a:cubicBezTo>
                    <a:pt x="8271" y="10622"/>
                    <a:pt x="8641" y="10251"/>
                    <a:pt x="8981" y="9850"/>
                  </a:cubicBezTo>
                  <a:cubicBezTo>
                    <a:pt x="9475" y="9758"/>
                    <a:pt x="9999" y="9634"/>
                    <a:pt x="10493" y="9480"/>
                  </a:cubicBezTo>
                  <a:close/>
                  <a:moveTo>
                    <a:pt x="2623" y="9202"/>
                  </a:moveTo>
                  <a:lnTo>
                    <a:pt x="2963" y="9325"/>
                  </a:lnTo>
                  <a:lnTo>
                    <a:pt x="2963" y="9418"/>
                  </a:lnTo>
                  <a:cubicBezTo>
                    <a:pt x="2963" y="10498"/>
                    <a:pt x="3272" y="11270"/>
                    <a:pt x="3889" y="11609"/>
                  </a:cubicBezTo>
                  <a:cubicBezTo>
                    <a:pt x="4105" y="11733"/>
                    <a:pt x="4383" y="11794"/>
                    <a:pt x="4660" y="11794"/>
                  </a:cubicBezTo>
                  <a:cubicBezTo>
                    <a:pt x="5216" y="11764"/>
                    <a:pt x="5771" y="11578"/>
                    <a:pt x="6265" y="11270"/>
                  </a:cubicBezTo>
                  <a:lnTo>
                    <a:pt x="6327" y="11301"/>
                  </a:lnTo>
                  <a:cubicBezTo>
                    <a:pt x="6389" y="11362"/>
                    <a:pt x="6481" y="11424"/>
                    <a:pt x="6574" y="11486"/>
                  </a:cubicBezTo>
                  <a:cubicBezTo>
                    <a:pt x="6018" y="11887"/>
                    <a:pt x="5339" y="12134"/>
                    <a:pt x="4660" y="12165"/>
                  </a:cubicBezTo>
                  <a:cubicBezTo>
                    <a:pt x="4321" y="12165"/>
                    <a:pt x="3981" y="12103"/>
                    <a:pt x="3704" y="11918"/>
                  </a:cubicBezTo>
                  <a:cubicBezTo>
                    <a:pt x="2994" y="11517"/>
                    <a:pt x="2593" y="10622"/>
                    <a:pt x="2593" y="9418"/>
                  </a:cubicBezTo>
                  <a:lnTo>
                    <a:pt x="2593" y="9202"/>
                  </a:lnTo>
                  <a:close/>
                  <a:moveTo>
                    <a:pt x="11265" y="9480"/>
                  </a:moveTo>
                  <a:cubicBezTo>
                    <a:pt x="11265" y="10652"/>
                    <a:pt x="10864" y="11517"/>
                    <a:pt x="10154" y="11918"/>
                  </a:cubicBezTo>
                  <a:cubicBezTo>
                    <a:pt x="9876" y="12103"/>
                    <a:pt x="9536" y="12165"/>
                    <a:pt x="9197" y="12165"/>
                  </a:cubicBezTo>
                  <a:cubicBezTo>
                    <a:pt x="8240" y="12165"/>
                    <a:pt x="7314" y="11609"/>
                    <a:pt x="6605" y="11023"/>
                  </a:cubicBezTo>
                  <a:cubicBezTo>
                    <a:pt x="6173" y="10683"/>
                    <a:pt x="5802" y="10313"/>
                    <a:pt x="5463" y="9912"/>
                  </a:cubicBezTo>
                  <a:lnTo>
                    <a:pt x="5463" y="9912"/>
                  </a:lnTo>
                  <a:lnTo>
                    <a:pt x="5710" y="9943"/>
                  </a:lnTo>
                  <a:lnTo>
                    <a:pt x="5987" y="9974"/>
                  </a:lnTo>
                  <a:cubicBezTo>
                    <a:pt x="6234" y="10220"/>
                    <a:pt x="6512" y="10498"/>
                    <a:pt x="6790" y="10714"/>
                  </a:cubicBezTo>
                  <a:cubicBezTo>
                    <a:pt x="7469" y="11270"/>
                    <a:pt x="8302" y="11825"/>
                    <a:pt x="9197" y="11825"/>
                  </a:cubicBezTo>
                  <a:cubicBezTo>
                    <a:pt x="9475" y="11825"/>
                    <a:pt x="9753" y="11764"/>
                    <a:pt x="9969" y="11609"/>
                  </a:cubicBezTo>
                  <a:cubicBezTo>
                    <a:pt x="10555" y="11301"/>
                    <a:pt x="10894" y="10529"/>
                    <a:pt x="10894" y="9511"/>
                  </a:cubicBezTo>
                  <a:lnTo>
                    <a:pt x="11018" y="9511"/>
                  </a:lnTo>
                  <a:cubicBezTo>
                    <a:pt x="11110" y="9511"/>
                    <a:pt x="11172" y="9511"/>
                    <a:pt x="11265" y="9480"/>
                  </a:cubicBezTo>
                  <a:close/>
                  <a:moveTo>
                    <a:pt x="4528" y="1"/>
                  </a:moveTo>
                  <a:cubicBezTo>
                    <a:pt x="4146" y="1"/>
                    <a:pt x="3792" y="117"/>
                    <a:pt x="3488" y="283"/>
                  </a:cubicBezTo>
                  <a:cubicBezTo>
                    <a:pt x="2654" y="777"/>
                    <a:pt x="2191" y="1795"/>
                    <a:pt x="2191" y="3153"/>
                  </a:cubicBezTo>
                  <a:lnTo>
                    <a:pt x="2191" y="3338"/>
                  </a:lnTo>
                  <a:cubicBezTo>
                    <a:pt x="2099" y="3431"/>
                    <a:pt x="2037" y="3523"/>
                    <a:pt x="2006" y="3647"/>
                  </a:cubicBezTo>
                  <a:cubicBezTo>
                    <a:pt x="710" y="4326"/>
                    <a:pt x="0" y="5252"/>
                    <a:pt x="0" y="6270"/>
                  </a:cubicBezTo>
                  <a:cubicBezTo>
                    <a:pt x="31" y="6918"/>
                    <a:pt x="309" y="7535"/>
                    <a:pt x="772" y="7998"/>
                  </a:cubicBezTo>
                  <a:cubicBezTo>
                    <a:pt x="803" y="8045"/>
                    <a:pt x="849" y="8068"/>
                    <a:pt x="899" y="8068"/>
                  </a:cubicBezTo>
                  <a:cubicBezTo>
                    <a:pt x="949" y="8068"/>
                    <a:pt x="1003" y="8045"/>
                    <a:pt x="1049" y="7998"/>
                  </a:cubicBezTo>
                  <a:cubicBezTo>
                    <a:pt x="1142" y="7937"/>
                    <a:pt x="1142" y="7782"/>
                    <a:pt x="1049" y="7721"/>
                  </a:cubicBezTo>
                  <a:cubicBezTo>
                    <a:pt x="648" y="7350"/>
                    <a:pt x="432" y="6826"/>
                    <a:pt x="401" y="6270"/>
                  </a:cubicBezTo>
                  <a:cubicBezTo>
                    <a:pt x="401" y="5468"/>
                    <a:pt x="957" y="4727"/>
                    <a:pt x="1975" y="4110"/>
                  </a:cubicBezTo>
                  <a:cubicBezTo>
                    <a:pt x="2006" y="4233"/>
                    <a:pt x="2068" y="4357"/>
                    <a:pt x="2130" y="4449"/>
                  </a:cubicBezTo>
                  <a:cubicBezTo>
                    <a:pt x="1266" y="4974"/>
                    <a:pt x="772" y="5622"/>
                    <a:pt x="772" y="6270"/>
                  </a:cubicBezTo>
                  <a:cubicBezTo>
                    <a:pt x="772" y="7042"/>
                    <a:pt x="1389" y="7782"/>
                    <a:pt x="2500" y="8338"/>
                  </a:cubicBezTo>
                  <a:cubicBezTo>
                    <a:pt x="3826" y="8927"/>
                    <a:pt x="5263" y="9235"/>
                    <a:pt x="6707" y="9235"/>
                  </a:cubicBezTo>
                  <a:cubicBezTo>
                    <a:pt x="6775" y="9235"/>
                    <a:pt x="6844" y="9234"/>
                    <a:pt x="6913" y="9233"/>
                  </a:cubicBezTo>
                  <a:cubicBezTo>
                    <a:pt x="7592" y="9233"/>
                    <a:pt x="8271" y="9171"/>
                    <a:pt x="8950" y="9079"/>
                  </a:cubicBezTo>
                  <a:cubicBezTo>
                    <a:pt x="9382" y="8986"/>
                    <a:pt x="9783" y="8893"/>
                    <a:pt x="10185" y="8770"/>
                  </a:cubicBezTo>
                  <a:cubicBezTo>
                    <a:pt x="10185" y="8893"/>
                    <a:pt x="10215" y="9017"/>
                    <a:pt x="10308" y="9109"/>
                  </a:cubicBezTo>
                  <a:cubicBezTo>
                    <a:pt x="9814" y="9264"/>
                    <a:pt x="9320" y="9387"/>
                    <a:pt x="8827" y="9449"/>
                  </a:cubicBezTo>
                  <a:cubicBezTo>
                    <a:pt x="8179" y="9541"/>
                    <a:pt x="7530" y="9603"/>
                    <a:pt x="6913" y="9603"/>
                  </a:cubicBezTo>
                  <a:cubicBezTo>
                    <a:pt x="6847" y="9604"/>
                    <a:pt x="6782" y="9605"/>
                    <a:pt x="6716" y="9605"/>
                  </a:cubicBezTo>
                  <a:cubicBezTo>
                    <a:pt x="5210" y="9605"/>
                    <a:pt x="3737" y="9267"/>
                    <a:pt x="2377" y="8646"/>
                  </a:cubicBezTo>
                  <a:cubicBezTo>
                    <a:pt x="2099" y="8523"/>
                    <a:pt x="1852" y="8369"/>
                    <a:pt x="1605" y="8184"/>
                  </a:cubicBezTo>
                  <a:cubicBezTo>
                    <a:pt x="1572" y="8162"/>
                    <a:pt x="1536" y="8151"/>
                    <a:pt x="1498" y="8151"/>
                  </a:cubicBezTo>
                  <a:cubicBezTo>
                    <a:pt x="1429" y="8151"/>
                    <a:pt x="1356" y="8186"/>
                    <a:pt x="1296" y="8245"/>
                  </a:cubicBezTo>
                  <a:cubicBezTo>
                    <a:pt x="1235" y="8338"/>
                    <a:pt x="1266" y="8461"/>
                    <a:pt x="1358" y="8523"/>
                  </a:cubicBezTo>
                  <a:cubicBezTo>
                    <a:pt x="1605" y="8708"/>
                    <a:pt x="1883" y="8893"/>
                    <a:pt x="2191" y="9048"/>
                  </a:cubicBezTo>
                  <a:lnTo>
                    <a:pt x="2191" y="9418"/>
                  </a:lnTo>
                  <a:cubicBezTo>
                    <a:pt x="2191" y="10776"/>
                    <a:pt x="2654" y="11794"/>
                    <a:pt x="3488" y="12288"/>
                  </a:cubicBezTo>
                  <a:cubicBezTo>
                    <a:pt x="3858" y="12473"/>
                    <a:pt x="4228" y="12566"/>
                    <a:pt x="4660" y="12566"/>
                  </a:cubicBezTo>
                  <a:cubicBezTo>
                    <a:pt x="5463" y="12535"/>
                    <a:pt x="6265" y="12257"/>
                    <a:pt x="6944" y="11764"/>
                  </a:cubicBezTo>
                  <a:cubicBezTo>
                    <a:pt x="7592" y="12257"/>
                    <a:pt x="8395" y="12535"/>
                    <a:pt x="9228" y="12566"/>
                  </a:cubicBezTo>
                  <a:cubicBezTo>
                    <a:pt x="9629" y="12566"/>
                    <a:pt x="10030" y="12473"/>
                    <a:pt x="10370" y="12288"/>
                  </a:cubicBezTo>
                  <a:cubicBezTo>
                    <a:pt x="11203" y="11794"/>
                    <a:pt x="11666" y="10776"/>
                    <a:pt x="11666" y="9418"/>
                  </a:cubicBezTo>
                  <a:lnTo>
                    <a:pt x="11666" y="9233"/>
                  </a:lnTo>
                  <a:cubicBezTo>
                    <a:pt x="11759" y="9140"/>
                    <a:pt x="11820" y="9048"/>
                    <a:pt x="11851" y="8924"/>
                  </a:cubicBezTo>
                  <a:cubicBezTo>
                    <a:pt x="13147" y="8245"/>
                    <a:pt x="13857" y="7289"/>
                    <a:pt x="13857" y="6270"/>
                  </a:cubicBezTo>
                  <a:cubicBezTo>
                    <a:pt x="13826" y="5838"/>
                    <a:pt x="13703" y="5406"/>
                    <a:pt x="13456" y="5036"/>
                  </a:cubicBezTo>
                  <a:cubicBezTo>
                    <a:pt x="13416" y="4976"/>
                    <a:pt x="13350" y="4942"/>
                    <a:pt x="13284" y="4942"/>
                  </a:cubicBezTo>
                  <a:cubicBezTo>
                    <a:pt x="13248" y="4942"/>
                    <a:pt x="13211" y="4952"/>
                    <a:pt x="13178" y="4974"/>
                  </a:cubicBezTo>
                  <a:cubicBezTo>
                    <a:pt x="13086" y="5036"/>
                    <a:pt x="13055" y="5159"/>
                    <a:pt x="13116" y="5252"/>
                  </a:cubicBezTo>
                  <a:cubicBezTo>
                    <a:pt x="13302" y="5560"/>
                    <a:pt x="13425" y="5931"/>
                    <a:pt x="13425" y="6270"/>
                  </a:cubicBezTo>
                  <a:cubicBezTo>
                    <a:pt x="13425" y="7103"/>
                    <a:pt x="12870" y="7844"/>
                    <a:pt x="11851" y="8461"/>
                  </a:cubicBezTo>
                  <a:cubicBezTo>
                    <a:pt x="11820" y="8338"/>
                    <a:pt x="11759" y="8214"/>
                    <a:pt x="11666" y="8122"/>
                  </a:cubicBezTo>
                  <a:cubicBezTo>
                    <a:pt x="12561" y="7597"/>
                    <a:pt x="13055" y="6949"/>
                    <a:pt x="13055" y="6270"/>
                  </a:cubicBezTo>
                  <a:cubicBezTo>
                    <a:pt x="13055" y="5499"/>
                    <a:pt x="12437" y="4789"/>
                    <a:pt x="11296" y="4233"/>
                  </a:cubicBezTo>
                  <a:cubicBezTo>
                    <a:pt x="10000" y="3644"/>
                    <a:pt x="8563" y="3336"/>
                    <a:pt x="7120" y="3336"/>
                  </a:cubicBezTo>
                  <a:cubicBezTo>
                    <a:pt x="7051" y="3336"/>
                    <a:pt x="6982" y="3337"/>
                    <a:pt x="6913" y="3338"/>
                  </a:cubicBezTo>
                  <a:cubicBezTo>
                    <a:pt x="5802" y="3338"/>
                    <a:pt x="4722" y="3462"/>
                    <a:pt x="3642" y="3801"/>
                  </a:cubicBezTo>
                  <a:cubicBezTo>
                    <a:pt x="3642" y="3678"/>
                    <a:pt x="3580" y="3554"/>
                    <a:pt x="3518" y="3462"/>
                  </a:cubicBezTo>
                  <a:cubicBezTo>
                    <a:pt x="4012" y="3307"/>
                    <a:pt x="4506" y="3184"/>
                    <a:pt x="5000" y="3122"/>
                  </a:cubicBezTo>
                  <a:cubicBezTo>
                    <a:pt x="5648" y="3030"/>
                    <a:pt x="6296" y="2968"/>
                    <a:pt x="6944" y="2968"/>
                  </a:cubicBezTo>
                  <a:cubicBezTo>
                    <a:pt x="8179" y="2968"/>
                    <a:pt x="9444" y="3153"/>
                    <a:pt x="10617" y="3554"/>
                  </a:cubicBezTo>
                  <a:cubicBezTo>
                    <a:pt x="11357" y="3801"/>
                    <a:pt x="12036" y="4172"/>
                    <a:pt x="12623" y="4696"/>
                  </a:cubicBezTo>
                  <a:cubicBezTo>
                    <a:pt x="12669" y="4727"/>
                    <a:pt x="12723" y="4742"/>
                    <a:pt x="12777" y="4742"/>
                  </a:cubicBezTo>
                  <a:cubicBezTo>
                    <a:pt x="12831" y="4742"/>
                    <a:pt x="12885" y="4727"/>
                    <a:pt x="12931" y="4696"/>
                  </a:cubicBezTo>
                  <a:cubicBezTo>
                    <a:pt x="12993" y="4604"/>
                    <a:pt x="12993" y="4480"/>
                    <a:pt x="12931" y="4388"/>
                  </a:cubicBezTo>
                  <a:cubicBezTo>
                    <a:pt x="12561" y="4048"/>
                    <a:pt x="12129" y="3770"/>
                    <a:pt x="11666" y="3554"/>
                  </a:cubicBezTo>
                  <a:lnTo>
                    <a:pt x="11666" y="3184"/>
                  </a:lnTo>
                  <a:cubicBezTo>
                    <a:pt x="11666" y="1826"/>
                    <a:pt x="11203" y="808"/>
                    <a:pt x="10370" y="314"/>
                  </a:cubicBezTo>
                  <a:cubicBezTo>
                    <a:pt x="10030" y="129"/>
                    <a:pt x="9629" y="5"/>
                    <a:pt x="9197" y="5"/>
                  </a:cubicBezTo>
                  <a:cubicBezTo>
                    <a:pt x="8395" y="67"/>
                    <a:pt x="7592" y="345"/>
                    <a:pt x="6944" y="838"/>
                  </a:cubicBezTo>
                  <a:cubicBezTo>
                    <a:pt x="6265" y="345"/>
                    <a:pt x="5463" y="36"/>
                    <a:pt x="4660" y="5"/>
                  </a:cubicBezTo>
                  <a:cubicBezTo>
                    <a:pt x="4616" y="2"/>
                    <a:pt x="4571" y="1"/>
                    <a:pt x="4528" y="1"/>
                  </a:cubicBezTo>
                  <a:close/>
                </a:path>
              </a:pathLst>
            </a:custGeom>
            <a:solidFill>
              <a:srgbClr val="1F316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ADEC1BA-E5B8-C7DF-1E4E-0A749DA9F92F}"/>
              </a:ext>
            </a:extLst>
          </p:cNvPr>
          <p:cNvSpPr txBox="1"/>
          <p:nvPr/>
        </p:nvSpPr>
        <p:spPr>
          <a:xfrm>
            <a:off x="-329430" y="4936728"/>
            <a:ext cx="505893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 IoT Based Remote Patient Health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289874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B2B399D-B7D4-F9EE-5BD5-9C1E98C66B84}"/>
              </a:ext>
            </a:extLst>
          </p:cNvPr>
          <p:cNvSpPr txBox="1">
            <a:spLocks/>
          </p:cNvSpPr>
          <p:nvPr/>
        </p:nvSpPr>
        <p:spPr>
          <a:xfrm>
            <a:off x="2233277" y="193737"/>
            <a:ext cx="4677446" cy="674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b="1" dirty="0">
                <a:latin typeface="Poppins" panose="00000500000000000000" pitchFamily="2" charset="0"/>
                <a:cs typeface="Poppins" panose="00000500000000000000" pitchFamily="2" charset="0"/>
              </a:rPr>
              <a:t>SOLUTION</a:t>
            </a:r>
            <a:endParaRPr lang="en-BD" sz="3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F8B490-4F41-E8FB-945A-84C8DC8E515E}"/>
              </a:ext>
            </a:extLst>
          </p:cNvPr>
          <p:cNvGrpSpPr/>
          <p:nvPr/>
        </p:nvGrpSpPr>
        <p:grpSpPr>
          <a:xfrm>
            <a:off x="660773" y="1048587"/>
            <a:ext cx="7822454" cy="3695623"/>
            <a:chOff x="482602" y="1048587"/>
            <a:chExt cx="7822454" cy="36956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4011BF-88F1-5480-EF3A-072AA01720B6}"/>
                </a:ext>
              </a:extLst>
            </p:cNvPr>
            <p:cNvSpPr txBox="1"/>
            <p:nvPr/>
          </p:nvSpPr>
          <p:spPr>
            <a:xfrm rot="277457">
              <a:off x="2238825" y="1048587"/>
              <a:ext cx="1846458" cy="1487697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>
                  <a:gd name="adj" fmla="val 10753842"/>
                </a:avLst>
              </a:prstTxWarp>
              <a:spAutoFit/>
            </a:bodyPr>
            <a:lstStyle/>
            <a:p>
              <a:pPr algn="ctr"/>
              <a:r>
                <a:rPr lang="en-US" sz="1000" b="1" dirty="0">
                  <a:latin typeface="Poppins" panose="00000500000000000000" pitchFamily="2" charset="0"/>
                  <a:cs typeface="Poppins" panose="00000500000000000000" pitchFamily="2" charset="0"/>
                </a:rPr>
                <a:t>Bridging the Healthcare Gap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AAE8B4-F16E-54BD-E3A5-A898CCA0C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9881" r="19881"/>
            <a:stretch/>
          </p:blipFill>
          <p:spPr>
            <a:xfrm>
              <a:off x="482602" y="2028259"/>
              <a:ext cx="2644825" cy="24697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FD2C68-7F58-BBB2-3726-28AD8304D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184" t="7999" r="32526" b="8492"/>
            <a:stretch/>
          </p:blipFill>
          <p:spPr>
            <a:xfrm>
              <a:off x="4026765" y="1846982"/>
              <a:ext cx="1090470" cy="18107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571731-3CF5-AE36-7420-3C3D3A5B8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22" b="2922"/>
            <a:stretch/>
          </p:blipFill>
          <p:spPr>
            <a:xfrm>
              <a:off x="5424837" y="1319405"/>
              <a:ext cx="2880219" cy="18287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80128C-8199-9321-F24F-E01D59E8D981}"/>
                </a:ext>
              </a:extLst>
            </p:cNvPr>
            <p:cNvSpPr txBox="1"/>
            <p:nvPr/>
          </p:nvSpPr>
          <p:spPr>
            <a:xfrm>
              <a:off x="5692856" y="3150987"/>
              <a:ext cx="252643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Poppins" panose="00000500000000000000" pitchFamily="2" charset="0"/>
                  <a:cs typeface="Poppins" panose="00000500000000000000" pitchFamily="2" charset="0"/>
                </a:rPr>
                <a:t>Improved Healthcare Outcomes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2FD6F6-D403-37AF-134B-7C7D135FDF6D}"/>
                </a:ext>
              </a:extLst>
            </p:cNvPr>
            <p:cNvSpPr txBox="1"/>
            <p:nvPr/>
          </p:nvSpPr>
          <p:spPr>
            <a:xfrm>
              <a:off x="762375" y="4497989"/>
              <a:ext cx="208527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Poppins" panose="00000500000000000000" pitchFamily="2" charset="0"/>
                  <a:cs typeface="Poppins" panose="00000500000000000000" pitchFamily="2" charset="0"/>
                </a:rPr>
                <a:t>Healthcare Challenges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6B486B1-E564-4A05-5CA5-56B19DB285F6}"/>
                </a:ext>
              </a:extLst>
            </p:cNvPr>
            <p:cNvSpPr/>
            <p:nvPr/>
          </p:nvSpPr>
          <p:spPr>
            <a:xfrm>
              <a:off x="2313866" y="1180627"/>
              <a:ext cx="1656365" cy="1571746"/>
            </a:xfrm>
            <a:prstGeom prst="arc">
              <a:avLst>
                <a:gd name="adj1" fmla="val 10712761"/>
                <a:gd name="adj2" fmla="val 35107"/>
              </a:avLst>
            </a:prstGeom>
            <a:ln w="19050">
              <a:solidFill>
                <a:srgbClr val="00A99D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535372-C04F-5A04-D5AB-4F9BAB1C1E09}"/>
                </a:ext>
              </a:extLst>
            </p:cNvPr>
            <p:cNvSpPr txBox="1"/>
            <p:nvPr/>
          </p:nvSpPr>
          <p:spPr>
            <a:xfrm>
              <a:off x="5200607" y="3113509"/>
              <a:ext cx="1846458" cy="1487697"/>
            </a:xfrm>
            <a:prstGeom prst="rect">
              <a:avLst/>
            </a:prstGeom>
            <a:noFill/>
          </p:spPr>
          <p:txBody>
            <a:bodyPr wrap="square">
              <a:prstTxWarp prst="textArchDown">
                <a:avLst>
                  <a:gd name="adj" fmla="val 53633"/>
                </a:avLst>
              </a:prstTxWarp>
              <a:spAutoFit/>
            </a:bodyPr>
            <a:lstStyle/>
            <a:p>
              <a:pPr algn="ctr"/>
              <a:r>
                <a:rPr lang="en-US" sz="1000" b="1" dirty="0">
                  <a:latin typeface="Poppins" panose="00000500000000000000" pitchFamily="2" charset="0"/>
                  <a:cs typeface="Poppins" panose="00000500000000000000" pitchFamily="2" charset="0"/>
                </a:rPr>
                <a:t>Real-Time Data &amp; Insights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4A9A22F8-98C7-4321-ACF7-53A20405E201}"/>
                </a:ext>
              </a:extLst>
            </p:cNvPr>
            <p:cNvSpPr/>
            <p:nvPr/>
          </p:nvSpPr>
          <p:spPr>
            <a:xfrm flipV="1">
              <a:off x="5280340" y="2864505"/>
              <a:ext cx="1656365" cy="1571746"/>
            </a:xfrm>
            <a:prstGeom prst="arc">
              <a:avLst>
                <a:gd name="adj1" fmla="val 10712761"/>
                <a:gd name="adj2" fmla="val 35107"/>
              </a:avLst>
            </a:prstGeom>
            <a:ln w="19050">
              <a:solidFill>
                <a:srgbClr val="1F3162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3324C7-6847-80C9-722F-8070849DA912}"/>
                </a:ext>
              </a:extLst>
            </p:cNvPr>
            <p:cNvSpPr txBox="1"/>
            <p:nvPr/>
          </p:nvSpPr>
          <p:spPr>
            <a:xfrm>
              <a:off x="3767010" y="3598604"/>
              <a:ext cx="1609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latin typeface="Poppins" panose="00000500000000000000" pitchFamily="2" charset="0"/>
                  <a:cs typeface="Poppins" panose="00000500000000000000" pitchFamily="2" charset="0"/>
                </a:rPr>
                <a:t>Wireless Patient Monitoring System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8CFDDE-A423-6E5C-8DB0-7862473C6393}"/>
                </a:ext>
              </a:extLst>
            </p:cNvPr>
            <p:cNvGrpSpPr/>
            <p:nvPr/>
          </p:nvGrpSpPr>
          <p:grpSpPr>
            <a:xfrm>
              <a:off x="2936974" y="1345102"/>
              <a:ext cx="450159" cy="447333"/>
              <a:chOff x="433563" y="890335"/>
              <a:chExt cx="837178" cy="848634"/>
            </a:xfrm>
          </p:grpSpPr>
          <p:sp>
            <p:nvSpPr>
              <p:cNvPr id="9" name="Google Shape;315;p33">
                <a:extLst>
                  <a:ext uri="{FF2B5EF4-FFF2-40B4-BE49-F238E27FC236}">
                    <a16:creationId xmlns:a16="http://schemas.microsoft.com/office/drawing/2014/main" id="{F87B3980-65A5-E457-B903-A611C51801BE}"/>
                  </a:ext>
                </a:extLst>
              </p:cNvPr>
              <p:cNvSpPr/>
              <p:nvPr/>
            </p:nvSpPr>
            <p:spPr>
              <a:xfrm>
                <a:off x="433563" y="1050290"/>
                <a:ext cx="688724" cy="688679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15118" extrusionOk="0">
                    <a:moveTo>
                      <a:pt x="7181" y="0"/>
                    </a:moveTo>
                    <a:lnTo>
                      <a:pt x="6790" y="49"/>
                    </a:lnTo>
                    <a:lnTo>
                      <a:pt x="6424" y="98"/>
                    </a:lnTo>
                    <a:lnTo>
                      <a:pt x="6058" y="147"/>
                    </a:lnTo>
                    <a:lnTo>
                      <a:pt x="5691" y="244"/>
                    </a:lnTo>
                    <a:lnTo>
                      <a:pt x="5325" y="342"/>
                    </a:lnTo>
                    <a:lnTo>
                      <a:pt x="4983" y="464"/>
                    </a:lnTo>
                    <a:lnTo>
                      <a:pt x="4641" y="586"/>
                    </a:lnTo>
                    <a:lnTo>
                      <a:pt x="4299" y="733"/>
                    </a:lnTo>
                    <a:lnTo>
                      <a:pt x="3982" y="904"/>
                    </a:lnTo>
                    <a:lnTo>
                      <a:pt x="3664" y="1099"/>
                    </a:lnTo>
                    <a:lnTo>
                      <a:pt x="3347" y="1295"/>
                    </a:lnTo>
                    <a:lnTo>
                      <a:pt x="3053" y="1490"/>
                    </a:lnTo>
                    <a:lnTo>
                      <a:pt x="2760" y="1734"/>
                    </a:lnTo>
                    <a:lnTo>
                      <a:pt x="2492" y="1954"/>
                    </a:lnTo>
                    <a:lnTo>
                      <a:pt x="2223" y="2223"/>
                    </a:lnTo>
                    <a:lnTo>
                      <a:pt x="1979" y="2467"/>
                    </a:lnTo>
                    <a:lnTo>
                      <a:pt x="1735" y="2760"/>
                    </a:lnTo>
                    <a:lnTo>
                      <a:pt x="1515" y="3029"/>
                    </a:lnTo>
                    <a:lnTo>
                      <a:pt x="1295" y="3322"/>
                    </a:lnTo>
                    <a:lnTo>
                      <a:pt x="1100" y="3639"/>
                    </a:lnTo>
                    <a:lnTo>
                      <a:pt x="929" y="3957"/>
                    </a:lnTo>
                    <a:lnTo>
                      <a:pt x="758" y="4274"/>
                    </a:lnTo>
                    <a:lnTo>
                      <a:pt x="611" y="4616"/>
                    </a:lnTo>
                    <a:lnTo>
                      <a:pt x="465" y="4958"/>
                    </a:lnTo>
                    <a:lnTo>
                      <a:pt x="343" y="5300"/>
                    </a:lnTo>
                    <a:lnTo>
                      <a:pt x="245" y="5666"/>
                    </a:lnTo>
                    <a:lnTo>
                      <a:pt x="172" y="6033"/>
                    </a:lnTo>
                    <a:lnTo>
                      <a:pt x="98" y="6399"/>
                    </a:lnTo>
                    <a:lnTo>
                      <a:pt x="49" y="6790"/>
                    </a:lnTo>
                    <a:lnTo>
                      <a:pt x="25" y="7156"/>
                    </a:lnTo>
                    <a:lnTo>
                      <a:pt x="1" y="7547"/>
                    </a:lnTo>
                    <a:lnTo>
                      <a:pt x="25" y="7938"/>
                    </a:lnTo>
                    <a:lnTo>
                      <a:pt x="49" y="8328"/>
                    </a:lnTo>
                    <a:lnTo>
                      <a:pt x="98" y="8695"/>
                    </a:lnTo>
                    <a:lnTo>
                      <a:pt x="172" y="9085"/>
                    </a:lnTo>
                    <a:lnTo>
                      <a:pt x="245" y="9452"/>
                    </a:lnTo>
                    <a:lnTo>
                      <a:pt x="343" y="9794"/>
                    </a:lnTo>
                    <a:lnTo>
                      <a:pt x="465" y="10160"/>
                    </a:lnTo>
                    <a:lnTo>
                      <a:pt x="611" y="10502"/>
                    </a:lnTo>
                    <a:lnTo>
                      <a:pt x="758" y="10820"/>
                    </a:lnTo>
                    <a:lnTo>
                      <a:pt x="929" y="11161"/>
                    </a:lnTo>
                    <a:lnTo>
                      <a:pt x="1100" y="11479"/>
                    </a:lnTo>
                    <a:lnTo>
                      <a:pt x="1295" y="11772"/>
                    </a:lnTo>
                    <a:lnTo>
                      <a:pt x="1515" y="12065"/>
                    </a:lnTo>
                    <a:lnTo>
                      <a:pt x="1735" y="12358"/>
                    </a:lnTo>
                    <a:lnTo>
                      <a:pt x="1979" y="12627"/>
                    </a:lnTo>
                    <a:lnTo>
                      <a:pt x="2223" y="12895"/>
                    </a:lnTo>
                    <a:lnTo>
                      <a:pt x="2492" y="13140"/>
                    </a:lnTo>
                    <a:lnTo>
                      <a:pt x="2760" y="13384"/>
                    </a:lnTo>
                    <a:lnTo>
                      <a:pt x="3053" y="13604"/>
                    </a:lnTo>
                    <a:lnTo>
                      <a:pt x="3347" y="13824"/>
                    </a:lnTo>
                    <a:lnTo>
                      <a:pt x="3664" y="14019"/>
                    </a:lnTo>
                    <a:lnTo>
                      <a:pt x="3982" y="14190"/>
                    </a:lnTo>
                    <a:lnTo>
                      <a:pt x="4299" y="14361"/>
                    </a:lnTo>
                    <a:lnTo>
                      <a:pt x="4641" y="14507"/>
                    </a:lnTo>
                    <a:lnTo>
                      <a:pt x="4983" y="14654"/>
                    </a:lnTo>
                    <a:lnTo>
                      <a:pt x="5325" y="14776"/>
                    </a:lnTo>
                    <a:lnTo>
                      <a:pt x="5691" y="14874"/>
                    </a:lnTo>
                    <a:lnTo>
                      <a:pt x="6058" y="14947"/>
                    </a:lnTo>
                    <a:lnTo>
                      <a:pt x="6424" y="15020"/>
                    </a:lnTo>
                    <a:lnTo>
                      <a:pt x="6790" y="15069"/>
                    </a:lnTo>
                    <a:lnTo>
                      <a:pt x="7181" y="15094"/>
                    </a:lnTo>
                    <a:lnTo>
                      <a:pt x="7572" y="15118"/>
                    </a:lnTo>
                    <a:lnTo>
                      <a:pt x="7963" y="15094"/>
                    </a:lnTo>
                    <a:lnTo>
                      <a:pt x="8329" y="15069"/>
                    </a:lnTo>
                    <a:lnTo>
                      <a:pt x="8720" y="15020"/>
                    </a:lnTo>
                    <a:lnTo>
                      <a:pt x="9086" y="14947"/>
                    </a:lnTo>
                    <a:lnTo>
                      <a:pt x="9452" y="14874"/>
                    </a:lnTo>
                    <a:lnTo>
                      <a:pt x="9819" y="14776"/>
                    </a:lnTo>
                    <a:lnTo>
                      <a:pt x="10161" y="14654"/>
                    </a:lnTo>
                    <a:lnTo>
                      <a:pt x="10503" y="14507"/>
                    </a:lnTo>
                    <a:lnTo>
                      <a:pt x="10844" y="14361"/>
                    </a:lnTo>
                    <a:lnTo>
                      <a:pt x="11162" y="14190"/>
                    </a:lnTo>
                    <a:lnTo>
                      <a:pt x="11479" y="14019"/>
                    </a:lnTo>
                    <a:lnTo>
                      <a:pt x="11797" y="13824"/>
                    </a:lnTo>
                    <a:lnTo>
                      <a:pt x="12090" y="13604"/>
                    </a:lnTo>
                    <a:lnTo>
                      <a:pt x="12383" y="13384"/>
                    </a:lnTo>
                    <a:lnTo>
                      <a:pt x="12652" y="13140"/>
                    </a:lnTo>
                    <a:lnTo>
                      <a:pt x="12920" y="12895"/>
                    </a:lnTo>
                    <a:lnTo>
                      <a:pt x="13165" y="12627"/>
                    </a:lnTo>
                    <a:lnTo>
                      <a:pt x="13409" y="12358"/>
                    </a:lnTo>
                    <a:lnTo>
                      <a:pt x="13629" y="12065"/>
                    </a:lnTo>
                    <a:lnTo>
                      <a:pt x="13824" y="11772"/>
                    </a:lnTo>
                    <a:lnTo>
                      <a:pt x="14019" y="11479"/>
                    </a:lnTo>
                    <a:lnTo>
                      <a:pt x="14215" y="11161"/>
                    </a:lnTo>
                    <a:lnTo>
                      <a:pt x="14386" y="10820"/>
                    </a:lnTo>
                    <a:lnTo>
                      <a:pt x="14532" y="10502"/>
                    </a:lnTo>
                    <a:lnTo>
                      <a:pt x="14654" y="10160"/>
                    </a:lnTo>
                    <a:lnTo>
                      <a:pt x="14777" y="9794"/>
                    </a:lnTo>
                    <a:lnTo>
                      <a:pt x="14899" y="9452"/>
                    </a:lnTo>
                    <a:lnTo>
                      <a:pt x="14972" y="9085"/>
                    </a:lnTo>
                    <a:lnTo>
                      <a:pt x="15045" y="8695"/>
                    </a:lnTo>
                    <a:lnTo>
                      <a:pt x="15094" y="8328"/>
                    </a:lnTo>
                    <a:lnTo>
                      <a:pt x="15118" y="7938"/>
                    </a:lnTo>
                    <a:lnTo>
                      <a:pt x="15118" y="7547"/>
                    </a:lnTo>
                    <a:lnTo>
                      <a:pt x="15094" y="6936"/>
                    </a:lnTo>
                    <a:lnTo>
                      <a:pt x="15021" y="6326"/>
                    </a:lnTo>
                    <a:lnTo>
                      <a:pt x="14899" y="5740"/>
                    </a:lnTo>
                    <a:lnTo>
                      <a:pt x="14728" y="5178"/>
                    </a:lnTo>
                    <a:lnTo>
                      <a:pt x="14532" y="4616"/>
                    </a:lnTo>
                    <a:lnTo>
                      <a:pt x="14288" y="4079"/>
                    </a:lnTo>
                    <a:lnTo>
                      <a:pt x="13995" y="3590"/>
                    </a:lnTo>
                    <a:lnTo>
                      <a:pt x="13653" y="3102"/>
                    </a:lnTo>
                    <a:lnTo>
                      <a:pt x="13458" y="3053"/>
                    </a:lnTo>
                    <a:lnTo>
                      <a:pt x="12163" y="4347"/>
                    </a:lnTo>
                    <a:lnTo>
                      <a:pt x="12383" y="4689"/>
                    </a:lnTo>
                    <a:lnTo>
                      <a:pt x="12578" y="5056"/>
                    </a:lnTo>
                    <a:lnTo>
                      <a:pt x="12749" y="5446"/>
                    </a:lnTo>
                    <a:lnTo>
                      <a:pt x="12896" y="5837"/>
                    </a:lnTo>
                    <a:lnTo>
                      <a:pt x="13018" y="6252"/>
                    </a:lnTo>
                    <a:lnTo>
                      <a:pt x="13091" y="6668"/>
                    </a:lnTo>
                    <a:lnTo>
                      <a:pt x="13165" y="7107"/>
                    </a:lnTo>
                    <a:lnTo>
                      <a:pt x="13165" y="7547"/>
                    </a:lnTo>
                    <a:lnTo>
                      <a:pt x="13140" y="8133"/>
                    </a:lnTo>
                    <a:lnTo>
                      <a:pt x="13067" y="8695"/>
                    </a:lnTo>
                    <a:lnTo>
                      <a:pt x="12920" y="9208"/>
                    </a:lnTo>
                    <a:lnTo>
                      <a:pt x="12725" y="9745"/>
                    </a:lnTo>
                    <a:lnTo>
                      <a:pt x="12505" y="10233"/>
                    </a:lnTo>
                    <a:lnTo>
                      <a:pt x="12212" y="10673"/>
                    </a:lnTo>
                    <a:lnTo>
                      <a:pt x="11895" y="11113"/>
                    </a:lnTo>
                    <a:lnTo>
                      <a:pt x="11528" y="11503"/>
                    </a:lnTo>
                    <a:lnTo>
                      <a:pt x="11138" y="11870"/>
                    </a:lnTo>
                    <a:lnTo>
                      <a:pt x="10698" y="12187"/>
                    </a:lnTo>
                    <a:lnTo>
                      <a:pt x="10234" y="12480"/>
                    </a:lnTo>
                    <a:lnTo>
                      <a:pt x="9745" y="12725"/>
                    </a:lnTo>
                    <a:lnTo>
                      <a:pt x="9233" y="12895"/>
                    </a:lnTo>
                    <a:lnTo>
                      <a:pt x="8695" y="13042"/>
                    </a:lnTo>
                    <a:lnTo>
                      <a:pt x="8133" y="13140"/>
                    </a:lnTo>
                    <a:lnTo>
                      <a:pt x="7572" y="13164"/>
                    </a:lnTo>
                    <a:lnTo>
                      <a:pt x="6986" y="13140"/>
                    </a:lnTo>
                    <a:lnTo>
                      <a:pt x="6448" y="13042"/>
                    </a:lnTo>
                    <a:lnTo>
                      <a:pt x="5911" y="12895"/>
                    </a:lnTo>
                    <a:lnTo>
                      <a:pt x="5398" y="12725"/>
                    </a:lnTo>
                    <a:lnTo>
                      <a:pt x="4910" y="12480"/>
                    </a:lnTo>
                    <a:lnTo>
                      <a:pt x="4446" y="12187"/>
                    </a:lnTo>
                    <a:lnTo>
                      <a:pt x="4006" y="11870"/>
                    </a:lnTo>
                    <a:lnTo>
                      <a:pt x="3615" y="11503"/>
                    </a:lnTo>
                    <a:lnTo>
                      <a:pt x="3249" y="11113"/>
                    </a:lnTo>
                    <a:lnTo>
                      <a:pt x="2931" y="10673"/>
                    </a:lnTo>
                    <a:lnTo>
                      <a:pt x="2638" y="10233"/>
                    </a:lnTo>
                    <a:lnTo>
                      <a:pt x="2418" y="9745"/>
                    </a:lnTo>
                    <a:lnTo>
                      <a:pt x="2223" y="9208"/>
                    </a:lnTo>
                    <a:lnTo>
                      <a:pt x="2077" y="8695"/>
                    </a:lnTo>
                    <a:lnTo>
                      <a:pt x="2003" y="8133"/>
                    </a:lnTo>
                    <a:lnTo>
                      <a:pt x="1954" y="7547"/>
                    </a:lnTo>
                    <a:lnTo>
                      <a:pt x="2003" y="6985"/>
                    </a:lnTo>
                    <a:lnTo>
                      <a:pt x="2077" y="6423"/>
                    </a:lnTo>
                    <a:lnTo>
                      <a:pt x="2223" y="5886"/>
                    </a:lnTo>
                    <a:lnTo>
                      <a:pt x="2418" y="5373"/>
                    </a:lnTo>
                    <a:lnTo>
                      <a:pt x="2638" y="4885"/>
                    </a:lnTo>
                    <a:lnTo>
                      <a:pt x="2931" y="4421"/>
                    </a:lnTo>
                    <a:lnTo>
                      <a:pt x="3249" y="4005"/>
                    </a:lnTo>
                    <a:lnTo>
                      <a:pt x="3615" y="3590"/>
                    </a:lnTo>
                    <a:lnTo>
                      <a:pt x="4006" y="3224"/>
                    </a:lnTo>
                    <a:lnTo>
                      <a:pt x="4446" y="2906"/>
                    </a:lnTo>
                    <a:lnTo>
                      <a:pt x="4910" y="2638"/>
                    </a:lnTo>
                    <a:lnTo>
                      <a:pt x="5398" y="2394"/>
                    </a:lnTo>
                    <a:lnTo>
                      <a:pt x="5911" y="2198"/>
                    </a:lnTo>
                    <a:lnTo>
                      <a:pt x="6448" y="2076"/>
                    </a:lnTo>
                    <a:lnTo>
                      <a:pt x="6986" y="1978"/>
                    </a:lnTo>
                    <a:lnTo>
                      <a:pt x="7572" y="1954"/>
                    </a:lnTo>
                    <a:lnTo>
                      <a:pt x="8011" y="1978"/>
                    </a:lnTo>
                    <a:lnTo>
                      <a:pt x="8451" y="2027"/>
                    </a:lnTo>
                    <a:lnTo>
                      <a:pt x="8866" y="2100"/>
                    </a:lnTo>
                    <a:lnTo>
                      <a:pt x="9281" y="2223"/>
                    </a:lnTo>
                    <a:lnTo>
                      <a:pt x="9672" y="2369"/>
                    </a:lnTo>
                    <a:lnTo>
                      <a:pt x="10063" y="2540"/>
                    </a:lnTo>
                    <a:lnTo>
                      <a:pt x="10429" y="2735"/>
                    </a:lnTo>
                    <a:lnTo>
                      <a:pt x="10771" y="2955"/>
                    </a:lnTo>
                    <a:lnTo>
                      <a:pt x="11943" y="1807"/>
                    </a:lnTo>
                    <a:lnTo>
                      <a:pt x="11846" y="1343"/>
                    </a:lnTo>
                    <a:lnTo>
                      <a:pt x="11382" y="1026"/>
                    </a:lnTo>
                    <a:lnTo>
                      <a:pt x="10893" y="782"/>
                    </a:lnTo>
                    <a:lnTo>
                      <a:pt x="10380" y="537"/>
                    </a:lnTo>
                    <a:lnTo>
                      <a:pt x="9843" y="342"/>
                    </a:lnTo>
                    <a:lnTo>
                      <a:pt x="9306" y="195"/>
                    </a:lnTo>
                    <a:lnTo>
                      <a:pt x="8744" y="98"/>
                    </a:lnTo>
                    <a:lnTo>
                      <a:pt x="8158" y="25"/>
                    </a:lnTo>
                    <a:lnTo>
                      <a:pt x="7572" y="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3" name="Google Shape;319;p33">
                <a:extLst>
                  <a:ext uri="{FF2B5EF4-FFF2-40B4-BE49-F238E27FC236}">
                    <a16:creationId xmlns:a16="http://schemas.microsoft.com/office/drawing/2014/main" id="{1C00BB23-874A-1671-877B-4DC8C2074F6F}"/>
                  </a:ext>
                </a:extLst>
              </p:cNvPr>
              <p:cNvSpPr/>
              <p:nvPr/>
            </p:nvSpPr>
            <p:spPr>
              <a:xfrm>
                <a:off x="812338" y="890335"/>
                <a:ext cx="458403" cy="466194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234" extrusionOk="0">
                    <a:moveTo>
                      <a:pt x="7352" y="0"/>
                    </a:moveTo>
                    <a:lnTo>
                      <a:pt x="7254" y="24"/>
                    </a:lnTo>
                    <a:lnTo>
                      <a:pt x="7181" y="73"/>
                    </a:lnTo>
                    <a:lnTo>
                      <a:pt x="7083" y="147"/>
                    </a:lnTo>
                    <a:lnTo>
                      <a:pt x="5447" y="1758"/>
                    </a:lnTo>
                    <a:lnTo>
                      <a:pt x="5373" y="1856"/>
                    </a:lnTo>
                    <a:lnTo>
                      <a:pt x="5300" y="1978"/>
                    </a:lnTo>
                    <a:lnTo>
                      <a:pt x="5227" y="2125"/>
                    </a:lnTo>
                    <a:lnTo>
                      <a:pt x="5178" y="2247"/>
                    </a:lnTo>
                    <a:lnTo>
                      <a:pt x="5154" y="2393"/>
                    </a:lnTo>
                    <a:lnTo>
                      <a:pt x="5129" y="2540"/>
                    </a:lnTo>
                    <a:lnTo>
                      <a:pt x="5129" y="2687"/>
                    </a:lnTo>
                    <a:lnTo>
                      <a:pt x="5129" y="2809"/>
                    </a:lnTo>
                    <a:lnTo>
                      <a:pt x="5349" y="3981"/>
                    </a:lnTo>
                    <a:lnTo>
                      <a:pt x="5398" y="4152"/>
                    </a:lnTo>
                    <a:lnTo>
                      <a:pt x="147" y="9403"/>
                    </a:lnTo>
                    <a:lnTo>
                      <a:pt x="74" y="9476"/>
                    </a:lnTo>
                    <a:lnTo>
                      <a:pt x="25" y="9574"/>
                    </a:lnTo>
                    <a:lnTo>
                      <a:pt x="0" y="9672"/>
                    </a:lnTo>
                    <a:lnTo>
                      <a:pt x="0" y="9745"/>
                    </a:lnTo>
                    <a:lnTo>
                      <a:pt x="0" y="9843"/>
                    </a:lnTo>
                    <a:lnTo>
                      <a:pt x="25" y="9940"/>
                    </a:lnTo>
                    <a:lnTo>
                      <a:pt x="74" y="10013"/>
                    </a:lnTo>
                    <a:lnTo>
                      <a:pt x="147" y="10087"/>
                    </a:lnTo>
                    <a:lnTo>
                      <a:pt x="220" y="10160"/>
                    </a:lnTo>
                    <a:lnTo>
                      <a:pt x="293" y="10209"/>
                    </a:lnTo>
                    <a:lnTo>
                      <a:pt x="391" y="10233"/>
                    </a:lnTo>
                    <a:lnTo>
                      <a:pt x="586" y="10233"/>
                    </a:lnTo>
                    <a:lnTo>
                      <a:pt x="660" y="10209"/>
                    </a:lnTo>
                    <a:lnTo>
                      <a:pt x="757" y="10160"/>
                    </a:lnTo>
                    <a:lnTo>
                      <a:pt x="831" y="10087"/>
                    </a:lnTo>
                    <a:lnTo>
                      <a:pt x="6204" y="4738"/>
                    </a:lnTo>
                    <a:lnTo>
                      <a:pt x="7254" y="4909"/>
                    </a:lnTo>
                    <a:lnTo>
                      <a:pt x="7376" y="4933"/>
                    </a:lnTo>
                    <a:lnTo>
                      <a:pt x="7523" y="4933"/>
                    </a:lnTo>
                    <a:lnTo>
                      <a:pt x="7645" y="4909"/>
                    </a:lnTo>
                    <a:lnTo>
                      <a:pt x="7791" y="4860"/>
                    </a:lnTo>
                    <a:lnTo>
                      <a:pt x="7938" y="4811"/>
                    </a:lnTo>
                    <a:lnTo>
                      <a:pt x="8060" y="4763"/>
                    </a:lnTo>
                    <a:lnTo>
                      <a:pt x="8182" y="4689"/>
                    </a:lnTo>
                    <a:lnTo>
                      <a:pt x="8280" y="4592"/>
                    </a:lnTo>
                    <a:lnTo>
                      <a:pt x="9916" y="2955"/>
                    </a:lnTo>
                    <a:lnTo>
                      <a:pt x="9989" y="2882"/>
                    </a:lnTo>
                    <a:lnTo>
                      <a:pt x="10038" y="2784"/>
                    </a:lnTo>
                    <a:lnTo>
                      <a:pt x="10063" y="2711"/>
                    </a:lnTo>
                    <a:lnTo>
                      <a:pt x="10038" y="2613"/>
                    </a:lnTo>
                    <a:lnTo>
                      <a:pt x="10014" y="2564"/>
                    </a:lnTo>
                    <a:lnTo>
                      <a:pt x="9940" y="2491"/>
                    </a:lnTo>
                    <a:lnTo>
                      <a:pt x="9843" y="2442"/>
                    </a:lnTo>
                    <a:lnTo>
                      <a:pt x="9745" y="2418"/>
                    </a:lnTo>
                    <a:lnTo>
                      <a:pt x="8695" y="2223"/>
                    </a:lnTo>
                    <a:lnTo>
                      <a:pt x="9721" y="1197"/>
                    </a:lnTo>
                    <a:lnTo>
                      <a:pt x="9794" y="1123"/>
                    </a:lnTo>
                    <a:lnTo>
                      <a:pt x="9843" y="1026"/>
                    </a:lnTo>
                    <a:lnTo>
                      <a:pt x="9867" y="953"/>
                    </a:lnTo>
                    <a:lnTo>
                      <a:pt x="9867" y="855"/>
                    </a:lnTo>
                    <a:lnTo>
                      <a:pt x="9867" y="757"/>
                    </a:lnTo>
                    <a:lnTo>
                      <a:pt x="9843" y="659"/>
                    </a:lnTo>
                    <a:lnTo>
                      <a:pt x="9794" y="586"/>
                    </a:lnTo>
                    <a:lnTo>
                      <a:pt x="9721" y="513"/>
                    </a:lnTo>
                    <a:lnTo>
                      <a:pt x="9647" y="440"/>
                    </a:lnTo>
                    <a:lnTo>
                      <a:pt x="9574" y="391"/>
                    </a:lnTo>
                    <a:lnTo>
                      <a:pt x="9476" y="366"/>
                    </a:lnTo>
                    <a:lnTo>
                      <a:pt x="9281" y="366"/>
                    </a:lnTo>
                    <a:lnTo>
                      <a:pt x="9208" y="391"/>
                    </a:lnTo>
                    <a:lnTo>
                      <a:pt x="9110" y="440"/>
                    </a:lnTo>
                    <a:lnTo>
                      <a:pt x="9037" y="513"/>
                    </a:lnTo>
                    <a:lnTo>
                      <a:pt x="7889" y="1661"/>
                    </a:lnTo>
                    <a:lnTo>
                      <a:pt x="7840" y="1490"/>
                    </a:lnTo>
                    <a:lnTo>
                      <a:pt x="7620" y="318"/>
                    </a:lnTo>
                    <a:lnTo>
                      <a:pt x="7596" y="195"/>
                    </a:lnTo>
                    <a:lnTo>
                      <a:pt x="7547" y="98"/>
                    </a:lnTo>
                    <a:lnTo>
                      <a:pt x="7498" y="49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rgbClr val="1F31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800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19" name="Google Shape;12797;p65">
              <a:extLst>
                <a:ext uri="{FF2B5EF4-FFF2-40B4-BE49-F238E27FC236}">
                  <a16:creationId xmlns:a16="http://schemas.microsoft.com/office/drawing/2014/main" id="{38AD5F46-4BE3-207E-3C64-7F1808963035}"/>
                </a:ext>
              </a:extLst>
            </p:cNvPr>
            <p:cNvGrpSpPr/>
            <p:nvPr/>
          </p:nvGrpSpPr>
          <p:grpSpPr>
            <a:xfrm>
              <a:off x="5932576" y="3931094"/>
              <a:ext cx="382519" cy="350682"/>
              <a:chOff x="2903337" y="4279032"/>
              <a:chExt cx="382519" cy="350682"/>
            </a:xfrm>
            <a:solidFill>
              <a:srgbClr val="1F3162"/>
            </a:solidFill>
          </p:grpSpPr>
          <p:sp>
            <p:nvSpPr>
              <p:cNvPr id="21" name="Google Shape;12799;p65">
                <a:extLst>
                  <a:ext uri="{FF2B5EF4-FFF2-40B4-BE49-F238E27FC236}">
                    <a16:creationId xmlns:a16="http://schemas.microsoft.com/office/drawing/2014/main" id="{6E3D0F3B-BDCC-887A-1B3D-7B671A719F9A}"/>
                  </a:ext>
                </a:extLst>
              </p:cNvPr>
              <p:cNvSpPr/>
              <p:nvPr/>
            </p:nvSpPr>
            <p:spPr>
              <a:xfrm>
                <a:off x="2903337" y="4279032"/>
                <a:ext cx="382519" cy="350682"/>
              </a:xfrm>
              <a:custGeom>
                <a:avLst/>
                <a:gdLst/>
                <a:ahLst/>
                <a:cxnLst/>
                <a:rect l="l" t="t" r="r" b="b"/>
                <a:pathLst>
                  <a:path w="12027" h="11026" extrusionOk="0">
                    <a:moveTo>
                      <a:pt x="5168" y="1072"/>
                    </a:moveTo>
                    <a:cubicBezTo>
                      <a:pt x="5966" y="1072"/>
                      <a:pt x="6776" y="1381"/>
                      <a:pt x="7383" y="1988"/>
                    </a:cubicBezTo>
                    <a:cubicBezTo>
                      <a:pt x="8609" y="3215"/>
                      <a:pt x="8609" y="5203"/>
                      <a:pt x="7383" y="6429"/>
                    </a:cubicBezTo>
                    <a:cubicBezTo>
                      <a:pt x="6776" y="7037"/>
                      <a:pt x="5966" y="7346"/>
                      <a:pt x="5168" y="7346"/>
                    </a:cubicBezTo>
                    <a:cubicBezTo>
                      <a:pt x="4359" y="7334"/>
                      <a:pt x="3561" y="7037"/>
                      <a:pt x="2954" y="6429"/>
                    </a:cubicBezTo>
                    <a:cubicBezTo>
                      <a:pt x="1727" y="5203"/>
                      <a:pt x="1727" y="3215"/>
                      <a:pt x="2954" y="1988"/>
                    </a:cubicBezTo>
                    <a:cubicBezTo>
                      <a:pt x="3561" y="1381"/>
                      <a:pt x="4359" y="1072"/>
                      <a:pt x="5168" y="1072"/>
                    </a:cubicBezTo>
                    <a:close/>
                    <a:moveTo>
                      <a:pt x="7788" y="6513"/>
                    </a:moveTo>
                    <a:lnTo>
                      <a:pt x="8538" y="7263"/>
                    </a:lnTo>
                    <a:lnTo>
                      <a:pt x="8240" y="7561"/>
                    </a:lnTo>
                    <a:lnTo>
                      <a:pt x="7490" y="6810"/>
                    </a:lnTo>
                    <a:cubicBezTo>
                      <a:pt x="7550" y="6763"/>
                      <a:pt x="7597" y="6727"/>
                      <a:pt x="7633" y="6668"/>
                    </a:cubicBezTo>
                    <a:lnTo>
                      <a:pt x="7788" y="6513"/>
                    </a:lnTo>
                    <a:close/>
                    <a:moveTo>
                      <a:pt x="9038" y="7251"/>
                    </a:moveTo>
                    <a:cubicBezTo>
                      <a:pt x="9050" y="7251"/>
                      <a:pt x="9050" y="7251"/>
                      <a:pt x="9074" y="7275"/>
                    </a:cubicBezTo>
                    <a:lnTo>
                      <a:pt x="11276" y="9477"/>
                    </a:lnTo>
                    <a:lnTo>
                      <a:pt x="10455" y="10287"/>
                    </a:lnTo>
                    <a:lnTo>
                      <a:pt x="8252" y="8084"/>
                    </a:lnTo>
                    <a:cubicBezTo>
                      <a:pt x="8240" y="8073"/>
                      <a:pt x="8240" y="8061"/>
                      <a:pt x="8240" y="8061"/>
                    </a:cubicBezTo>
                    <a:cubicBezTo>
                      <a:pt x="8240" y="8049"/>
                      <a:pt x="8240" y="8049"/>
                      <a:pt x="8252" y="8037"/>
                    </a:cubicBezTo>
                    <a:lnTo>
                      <a:pt x="9014" y="7275"/>
                    </a:lnTo>
                    <a:cubicBezTo>
                      <a:pt x="9026" y="7251"/>
                      <a:pt x="9026" y="7251"/>
                      <a:pt x="9038" y="7251"/>
                    </a:cubicBezTo>
                    <a:close/>
                    <a:moveTo>
                      <a:pt x="11514" y="9716"/>
                    </a:moveTo>
                    <a:lnTo>
                      <a:pt x="11621" y="9835"/>
                    </a:lnTo>
                    <a:cubicBezTo>
                      <a:pt x="11645" y="9847"/>
                      <a:pt x="11645" y="9882"/>
                      <a:pt x="11633" y="9894"/>
                    </a:cubicBezTo>
                    <a:lnTo>
                      <a:pt x="10871" y="10656"/>
                    </a:lnTo>
                    <a:cubicBezTo>
                      <a:pt x="10859" y="10668"/>
                      <a:pt x="10859" y="10668"/>
                      <a:pt x="10836" y="10668"/>
                    </a:cubicBezTo>
                    <a:cubicBezTo>
                      <a:pt x="10824" y="10668"/>
                      <a:pt x="10824" y="10668"/>
                      <a:pt x="10812" y="10656"/>
                    </a:cubicBezTo>
                    <a:lnTo>
                      <a:pt x="10693" y="10537"/>
                    </a:lnTo>
                    <a:lnTo>
                      <a:pt x="11514" y="9716"/>
                    </a:lnTo>
                    <a:close/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lnTo>
                      <a:pt x="1" y="8715"/>
                    </a:lnTo>
                    <a:cubicBezTo>
                      <a:pt x="1" y="8942"/>
                      <a:pt x="180" y="9132"/>
                      <a:pt x="418" y="9132"/>
                    </a:cubicBezTo>
                    <a:lnTo>
                      <a:pt x="5859" y="9132"/>
                    </a:lnTo>
                    <a:cubicBezTo>
                      <a:pt x="5954" y="9132"/>
                      <a:pt x="6037" y="9061"/>
                      <a:pt x="6037" y="8954"/>
                    </a:cubicBezTo>
                    <a:cubicBezTo>
                      <a:pt x="6037" y="8846"/>
                      <a:pt x="5954" y="8775"/>
                      <a:pt x="5859" y="8775"/>
                    </a:cubicBezTo>
                    <a:lnTo>
                      <a:pt x="418" y="8775"/>
                    </a:lnTo>
                    <a:cubicBezTo>
                      <a:pt x="394" y="8775"/>
                      <a:pt x="358" y="8739"/>
                      <a:pt x="358" y="8715"/>
                    </a:cubicBezTo>
                    <a:lnTo>
                      <a:pt x="358" y="1631"/>
                    </a:lnTo>
                    <a:lnTo>
                      <a:pt x="2787" y="1631"/>
                    </a:lnTo>
                    <a:lnTo>
                      <a:pt x="2704" y="1727"/>
                    </a:lnTo>
                    <a:cubicBezTo>
                      <a:pt x="1346" y="3072"/>
                      <a:pt x="1346" y="5298"/>
                      <a:pt x="2704" y="6668"/>
                    </a:cubicBezTo>
                    <a:cubicBezTo>
                      <a:pt x="3382" y="7346"/>
                      <a:pt x="4275" y="7692"/>
                      <a:pt x="5168" y="7692"/>
                    </a:cubicBezTo>
                    <a:cubicBezTo>
                      <a:pt x="5883" y="7692"/>
                      <a:pt x="6597" y="7465"/>
                      <a:pt x="7204" y="7037"/>
                    </a:cubicBezTo>
                    <a:lnTo>
                      <a:pt x="7978" y="7811"/>
                    </a:lnTo>
                    <a:cubicBezTo>
                      <a:pt x="7919" y="7882"/>
                      <a:pt x="7883" y="7977"/>
                      <a:pt x="7883" y="8061"/>
                    </a:cubicBezTo>
                    <a:cubicBezTo>
                      <a:pt x="7883" y="8168"/>
                      <a:pt x="7919" y="8275"/>
                      <a:pt x="8002" y="8346"/>
                    </a:cubicBezTo>
                    <a:lnTo>
                      <a:pt x="8443" y="8787"/>
                    </a:lnTo>
                    <a:lnTo>
                      <a:pt x="6609" y="8787"/>
                    </a:lnTo>
                    <a:cubicBezTo>
                      <a:pt x="6514" y="8787"/>
                      <a:pt x="6430" y="8870"/>
                      <a:pt x="6430" y="8966"/>
                    </a:cubicBezTo>
                    <a:cubicBezTo>
                      <a:pt x="6430" y="9073"/>
                      <a:pt x="6514" y="9144"/>
                      <a:pt x="6609" y="9144"/>
                    </a:cubicBezTo>
                    <a:lnTo>
                      <a:pt x="8800" y="9144"/>
                    </a:lnTo>
                    <a:lnTo>
                      <a:pt x="10562" y="10906"/>
                    </a:lnTo>
                    <a:cubicBezTo>
                      <a:pt x="10633" y="10978"/>
                      <a:pt x="10740" y="11025"/>
                      <a:pt x="10836" y="11025"/>
                    </a:cubicBezTo>
                    <a:cubicBezTo>
                      <a:pt x="10943" y="11025"/>
                      <a:pt x="11050" y="10978"/>
                      <a:pt x="11121" y="10906"/>
                    </a:cubicBezTo>
                    <a:lnTo>
                      <a:pt x="11883" y="10144"/>
                    </a:lnTo>
                    <a:cubicBezTo>
                      <a:pt x="12026" y="9978"/>
                      <a:pt x="12026" y="9728"/>
                      <a:pt x="11872" y="9585"/>
                    </a:cubicBezTo>
                    <a:lnTo>
                      <a:pt x="11062" y="8775"/>
                    </a:lnTo>
                    <a:lnTo>
                      <a:pt x="11062" y="8727"/>
                    </a:lnTo>
                    <a:lnTo>
                      <a:pt x="11062" y="7025"/>
                    </a:lnTo>
                    <a:cubicBezTo>
                      <a:pt x="11062" y="6918"/>
                      <a:pt x="10990" y="6846"/>
                      <a:pt x="10883" y="6846"/>
                    </a:cubicBezTo>
                    <a:cubicBezTo>
                      <a:pt x="10776" y="6846"/>
                      <a:pt x="10705" y="6918"/>
                      <a:pt x="10705" y="7025"/>
                    </a:cubicBezTo>
                    <a:lnTo>
                      <a:pt x="10705" y="8430"/>
                    </a:lnTo>
                    <a:lnTo>
                      <a:pt x="9312" y="7037"/>
                    </a:lnTo>
                    <a:cubicBezTo>
                      <a:pt x="9233" y="6958"/>
                      <a:pt x="9132" y="6919"/>
                      <a:pt x="9034" y="6919"/>
                    </a:cubicBezTo>
                    <a:cubicBezTo>
                      <a:pt x="8939" y="6919"/>
                      <a:pt x="8846" y="6955"/>
                      <a:pt x="8776" y="7025"/>
                    </a:cubicBezTo>
                    <a:lnTo>
                      <a:pt x="8002" y="6251"/>
                    </a:lnTo>
                    <a:cubicBezTo>
                      <a:pt x="8978" y="4882"/>
                      <a:pt x="8859" y="2953"/>
                      <a:pt x="7633" y="1738"/>
                    </a:cubicBezTo>
                    <a:lnTo>
                      <a:pt x="7550" y="1643"/>
                    </a:lnTo>
                    <a:lnTo>
                      <a:pt x="10705" y="1643"/>
                    </a:lnTo>
                    <a:lnTo>
                      <a:pt x="10705" y="6251"/>
                    </a:lnTo>
                    <a:cubicBezTo>
                      <a:pt x="10705" y="6346"/>
                      <a:pt x="10776" y="6429"/>
                      <a:pt x="10883" y="6429"/>
                    </a:cubicBezTo>
                    <a:cubicBezTo>
                      <a:pt x="10990" y="6429"/>
                      <a:pt x="11062" y="6346"/>
                      <a:pt x="11062" y="6251"/>
                    </a:cubicBezTo>
                    <a:lnTo>
                      <a:pt x="11062" y="655"/>
                    </a:lnTo>
                    <a:cubicBezTo>
                      <a:pt x="11062" y="298"/>
                      <a:pt x="10764" y="0"/>
                      <a:pt x="10407" y="0"/>
                    </a:cubicBezTo>
                    <a:lnTo>
                      <a:pt x="8812" y="0"/>
                    </a:lnTo>
                    <a:cubicBezTo>
                      <a:pt x="8716" y="0"/>
                      <a:pt x="8633" y="72"/>
                      <a:pt x="8633" y="179"/>
                    </a:cubicBezTo>
                    <a:cubicBezTo>
                      <a:pt x="8633" y="274"/>
                      <a:pt x="8716" y="357"/>
                      <a:pt x="8812" y="357"/>
                    </a:cubicBezTo>
                    <a:lnTo>
                      <a:pt x="10407" y="357"/>
                    </a:lnTo>
                    <a:cubicBezTo>
                      <a:pt x="10574" y="357"/>
                      <a:pt x="10705" y="488"/>
                      <a:pt x="10705" y="655"/>
                    </a:cubicBezTo>
                    <a:lnTo>
                      <a:pt x="10705" y="1286"/>
                    </a:lnTo>
                    <a:lnTo>
                      <a:pt x="7109" y="1286"/>
                    </a:lnTo>
                    <a:cubicBezTo>
                      <a:pt x="6520" y="899"/>
                      <a:pt x="5841" y="706"/>
                      <a:pt x="5165" y="706"/>
                    </a:cubicBezTo>
                    <a:cubicBezTo>
                      <a:pt x="4490" y="706"/>
                      <a:pt x="3817" y="899"/>
                      <a:pt x="3239" y="1286"/>
                    </a:cubicBezTo>
                    <a:lnTo>
                      <a:pt x="358" y="1286"/>
                    </a:lnTo>
                    <a:lnTo>
                      <a:pt x="358" y="655"/>
                    </a:lnTo>
                    <a:cubicBezTo>
                      <a:pt x="358" y="488"/>
                      <a:pt x="501" y="357"/>
                      <a:pt x="656" y="357"/>
                    </a:cubicBezTo>
                    <a:lnTo>
                      <a:pt x="8062" y="357"/>
                    </a:lnTo>
                    <a:cubicBezTo>
                      <a:pt x="8157" y="357"/>
                      <a:pt x="8240" y="274"/>
                      <a:pt x="8240" y="179"/>
                    </a:cubicBezTo>
                    <a:cubicBezTo>
                      <a:pt x="8240" y="72"/>
                      <a:pt x="8157" y="0"/>
                      <a:pt x="806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F316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12803;p65">
                <a:extLst>
                  <a:ext uri="{FF2B5EF4-FFF2-40B4-BE49-F238E27FC236}">
                    <a16:creationId xmlns:a16="http://schemas.microsoft.com/office/drawing/2014/main" id="{024DCD6A-D727-4286-D67C-F932E882E2FB}"/>
                  </a:ext>
                </a:extLst>
              </p:cNvPr>
              <p:cNvSpPr/>
              <p:nvPr/>
            </p:nvSpPr>
            <p:spPr>
              <a:xfrm>
                <a:off x="3016563" y="4424063"/>
                <a:ext cx="11418" cy="11386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58" extrusionOk="0">
                    <a:moveTo>
                      <a:pt x="180" y="0"/>
                    </a:moveTo>
                    <a:cubicBezTo>
                      <a:pt x="72" y="0"/>
                      <a:pt x="1" y="84"/>
                      <a:pt x="1" y="179"/>
                    </a:cubicBezTo>
                    <a:cubicBezTo>
                      <a:pt x="1" y="286"/>
                      <a:pt x="72" y="357"/>
                      <a:pt x="180" y="357"/>
                    </a:cubicBezTo>
                    <a:cubicBezTo>
                      <a:pt x="287" y="357"/>
                      <a:pt x="358" y="286"/>
                      <a:pt x="358" y="179"/>
                    </a:cubicBezTo>
                    <a:cubicBezTo>
                      <a:pt x="358" y="84"/>
                      <a:pt x="287" y="0"/>
                      <a:pt x="18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F316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804;p65">
                <a:extLst>
                  <a:ext uri="{FF2B5EF4-FFF2-40B4-BE49-F238E27FC236}">
                    <a16:creationId xmlns:a16="http://schemas.microsoft.com/office/drawing/2014/main" id="{4022F4B0-789E-3B3A-9140-9546DA74828D}"/>
                  </a:ext>
                </a:extLst>
              </p:cNvPr>
              <p:cNvSpPr/>
              <p:nvPr/>
            </p:nvSpPr>
            <p:spPr>
              <a:xfrm>
                <a:off x="3016563" y="4442606"/>
                <a:ext cx="11418" cy="11386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58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80" y="358"/>
                    </a:cubicBezTo>
                    <a:cubicBezTo>
                      <a:pt x="287" y="358"/>
                      <a:pt x="358" y="286"/>
                      <a:pt x="358" y="179"/>
                    </a:cubicBezTo>
                    <a:cubicBezTo>
                      <a:pt x="358" y="72"/>
                      <a:pt x="287" y="1"/>
                      <a:pt x="18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1F316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805;p65">
                <a:extLst>
                  <a:ext uri="{FF2B5EF4-FFF2-40B4-BE49-F238E27FC236}">
                    <a16:creationId xmlns:a16="http://schemas.microsoft.com/office/drawing/2014/main" id="{915F0DD4-56EA-62BD-94D8-61DD18BA58C1}"/>
                  </a:ext>
                </a:extLst>
              </p:cNvPr>
              <p:cNvSpPr/>
              <p:nvPr/>
            </p:nvSpPr>
            <p:spPr>
              <a:xfrm>
                <a:off x="3032498" y="4424063"/>
                <a:ext cx="11768" cy="11386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8" extrusionOk="0">
                    <a:moveTo>
                      <a:pt x="191" y="0"/>
                    </a:moveTo>
                    <a:cubicBezTo>
                      <a:pt x="83" y="0"/>
                      <a:pt x="0" y="84"/>
                      <a:pt x="0" y="179"/>
                    </a:cubicBezTo>
                    <a:cubicBezTo>
                      <a:pt x="0" y="286"/>
                      <a:pt x="83" y="357"/>
                      <a:pt x="191" y="357"/>
                    </a:cubicBezTo>
                    <a:cubicBezTo>
                      <a:pt x="286" y="357"/>
                      <a:pt x="369" y="286"/>
                      <a:pt x="369" y="179"/>
                    </a:cubicBezTo>
                    <a:cubicBezTo>
                      <a:pt x="369" y="84"/>
                      <a:pt x="274" y="0"/>
                      <a:pt x="19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F316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806;p65">
                <a:extLst>
                  <a:ext uri="{FF2B5EF4-FFF2-40B4-BE49-F238E27FC236}">
                    <a16:creationId xmlns:a16="http://schemas.microsoft.com/office/drawing/2014/main" id="{3A478108-EE60-FE67-D1CA-E079609ED874}"/>
                  </a:ext>
                </a:extLst>
              </p:cNvPr>
              <p:cNvSpPr/>
              <p:nvPr/>
            </p:nvSpPr>
            <p:spPr>
              <a:xfrm>
                <a:off x="3032498" y="4442606"/>
                <a:ext cx="11768" cy="11386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8" extrusionOk="0">
                    <a:moveTo>
                      <a:pt x="191" y="1"/>
                    </a:moveTo>
                    <a:cubicBezTo>
                      <a:pt x="83" y="1"/>
                      <a:pt x="0" y="72"/>
                      <a:pt x="0" y="179"/>
                    </a:cubicBezTo>
                    <a:cubicBezTo>
                      <a:pt x="0" y="286"/>
                      <a:pt x="83" y="358"/>
                      <a:pt x="191" y="358"/>
                    </a:cubicBezTo>
                    <a:cubicBezTo>
                      <a:pt x="286" y="358"/>
                      <a:pt x="369" y="286"/>
                      <a:pt x="369" y="179"/>
                    </a:cubicBezTo>
                    <a:cubicBezTo>
                      <a:pt x="369" y="72"/>
                      <a:pt x="274" y="1"/>
                      <a:pt x="191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1F316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807;p65">
                <a:extLst>
                  <a:ext uri="{FF2B5EF4-FFF2-40B4-BE49-F238E27FC236}">
                    <a16:creationId xmlns:a16="http://schemas.microsoft.com/office/drawing/2014/main" id="{9EBA8A23-766C-D058-724C-DC2CF3BAE2CA}"/>
                  </a:ext>
                </a:extLst>
              </p:cNvPr>
              <p:cNvSpPr/>
              <p:nvPr/>
            </p:nvSpPr>
            <p:spPr>
              <a:xfrm>
                <a:off x="3016213" y="4357527"/>
                <a:ext cx="112494" cy="111636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3510" extrusionOk="0">
                    <a:moveTo>
                      <a:pt x="2250" y="354"/>
                    </a:moveTo>
                    <a:lnTo>
                      <a:pt x="2096" y="1080"/>
                    </a:lnTo>
                    <a:lnTo>
                      <a:pt x="1357" y="913"/>
                    </a:lnTo>
                    <a:cubicBezTo>
                      <a:pt x="1336" y="909"/>
                      <a:pt x="1315" y="907"/>
                      <a:pt x="1293" y="907"/>
                    </a:cubicBezTo>
                    <a:cubicBezTo>
                      <a:pt x="1193" y="907"/>
                      <a:pt x="1093" y="950"/>
                      <a:pt x="1024" y="1009"/>
                    </a:cubicBezTo>
                    <a:cubicBezTo>
                      <a:pt x="929" y="1104"/>
                      <a:pt x="905" y="1211"/>
                      <a:pt x="929" y="1342"/>
                    </a:cubicBezTo>
                    <a:lnTo>
                      <a:pt x="953" y="1366"/>
                    </a:lnTo>
                    <a:lnTo>
                      <a:pt x="369" y="818"/>
                    </a:lnTo>
                    <a:lnTo>
                      <a:pt x="2250" y="354"/>
                    </a:lnTo>
                    <a:close/>
                    <a:moveTo>
                      <a:pt x="1274" y="1259"/>
                    </a:moveTo>
                    <a:lnTo>
                      <a:pt x="2036" y="1425"/>
                    </a:lnTo>
                    <a:lnTo>
                      <a:pt x="1869" y="2259"/>
                    </a:lnTo>
                    <a:lnTo>
                      <a:pt x="1429" y="1830"/>
                    </a:lnTo>
                    <a:lnTo>
                      <a:pt x="1274" y="1259"/>
                    </a:lnTo>
                    <a:close/>
                    <a:moveTo>
                      <a:pt x="2369" y="1521"/>
                    </a:moveTo>
                    <a:lnTo>
                      <a:pt x="3167" y="1699"/>
                    </a:lnTo>
                    <a:lnTo>
                      <a:pt x="1715" y="3152"/>
                    </a:lnTo>
                    <a:lnTo>
                      <a:pt x="1548" y="2449"/>
                    </a:lnTo>
                    <a:lnTo>
                      <a:pt x="1607" y="2509"/>
                    </a:lnTo>
                    <a:cubicBezTo>
                      <a:pt x="1679" y="2568"/>
                      <a:pt x="1774" y="2616"/>
                      <a:pt x="1857" y="2616"/>
                    </a:cubicBezTo>
                    <a:cubicBezTo>
                      <a:pt x="1893" y="2616"/>
                      <a:pt x="1929" y="2616"/>
                      <a:pt x="1965" y="2604"/>
                    </a:cubicBezTo>
                    <a:cubicBezTo>
                      <a:pt x="2084" y="2557"/>
                      <a:pt x="2191" y="2473"/>
                      <a:pt x="2203" y="2330"/>
                    </a:cubicBezTo>
                    <a:lnTo>
                      <a:pt x="2369" y="1521"/>
                    </a:lnTo>
                    <a:close/>
                    <a:moveTo>
                      <a:pt x="2239" y="0"/>
                    </a:moveTo>
                    <a:cubicBezTo>
                      <a:pt x="2211" y="0"/>
                      <a:pt x="2183" y="3"/>
                      <a:pt x="2155" y="9"/>
                    </a:cubicBezTo>
                    <a:lnTo>
                      <a:pt x="274" y="473"/>
                    </a:lnTo>
                    <a:cubicBezTo>
                      <a:pt x="167" y="509"/>
                      <a:pt x="60" y="604"/>
                      <a:pt x="24" y="723"/>
                    </a:cubicBezTo>
                    <a:cubicBezTo>
                      <a:pt x="0" y="842"/>
                      <a:pt x="24" y="985"/>
                      <a:pt x="119" y="1068"/>
                    </a:cubicBezTo>
                    <a:lnTo>
                      <a:pt x="1084" y="2009"/>
                    </a:lnTo>
                    <a:lnTo>
                      <a:pt x="1369" y="3223"/>
                    </a:lnTo>
                    <a:cubicBezTo>
                      <a:pt x="1393" y="3342"/>
                      <a:pt x="1488" y="3450"/>
                      <a:pt x="1619" y="3497"/>
                    </a:cubicBezTo>
                    <a:cubicBezTo>
                      <a:pt x="1655" y="3509"/>
                      <a:pt x="1679" y="3509"/>
                      <a:pt x="1726" y="3509"/>
                    </a:cubicBezTo>
                    <a:cubicBezTo>
                      <a:pt x="1810" y="3509"/>
                      <a:pt x="1905" y="3473"/>
                      <a:pt x="1976" y="3402"/>
                    </a:cubicBezTo>
                    <a:lnTo>
                      <a:pt x="3441" y="1949"/>
                    </a:lnTo>
                    <a:cubicBezTo>
                      <a:pt x="3512" y="1842"/>
                      <a:pt x="3536" y="1711"/>
                      <a:pt x="3512" y="1592"/>
                    </a:cubicBezTo>
                    <a:cubicBezTo>
                      <a:pt x="3477" y="1473"/>
                      <a:pt x="3381" y="1366"/>
                      <a:pt x="3239" y="1342"/>
                    </a:cubicBezTo>
                    <a:lnTo>
                      <a:pt x="2441" y="1152"/>
                    </a:lnTo>
                    <a:lnTo>
                      <a:pt x="2584" y="425"/>
                    </a:lnTo>
                    <a:cubicBezTo>
                      <a:pt x="2619" y="306"/>
                      <a:pt x="2572" y="187"/>
                      <a:pt x="2488" y="104"/>
                    </a:cubicBezTo>
                    <a:cubicBezTo>
                      <a:pt x="2416" y="31"/>
                      <a:pt x="2329" y="0"/>
                      <a:pt x="2239" y="0"/>
                    </a:cubicBezTo>
                    <a:close/>
                  </a:path>
                </a:pathLst>
              </a:custGeom>
              <a:solidFill>
                <a:srgbClr val="00A99D"/>
              </a:solidFill>
              <a:ln w="9525">
                <a:solidFill>
                  <a:srgbClr val="00A99D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0137B44-2DB1-46AB-7939-215D3EB132BD}"/>
              </a:ext>
            </a:extLst>
          </p:cNvPr>
          <p:cNvGrpSpPr/>
          <p:nvPr/>
        </p:nvGrpSpPr>
        <p:grpSpPr>
          <a:xfrm>
            <a:off x="178420" y="77797"/>
            <a:ext cx="1501936" cy="771819"/>
            <a:chOff x="257712" y="149733"/>
            <a:chExt cx="1119595" cy="5753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C7D16D-C9FA-6A6D-F865-E7D66607CE98}"/>
                </a:ext>
              </a:extLst>
            </p:cNvPr>
            <p:cNvGrpSpPr/>
            <p:nvPr/>
          </p:nvGrpSpPr>
          <p:grpSpPr>
            <a:xfrm>
              <a:off x="257712" y="149733"/>
              <a:ext cx="1119595" cy="575341"/>
              <a:chOff x="1559397" y="4349152"/>
              <a:chExt cx="1955891" cy="7702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1AABD84-21CE-CB9F-B32A-EA38D55973E9}"/>
                  </a:ext>
                </a:extLst>
              </p:cNvPr>
              <p:cNvGrpSpPr/>
              <p:nvPr/>
            </p:nvGrpSpPr>
            <p:grpSpPr>
              <a:xfrm>
                <a:off x="1559397" y="4349152"/>
                <a:ext cx="1955888" cy="770219"/>
                <a:chOff x="712744" y="5355824"/>
                <a:chExt cx="3979751" cy="1510821"/>
              </a:xfrm>
            </p:grpSpPr>
            <p:pic>
              <p:nvPicPr>
                <p:cNvPr id="53" name="Picture 2" descr="Sustainable Development Goal 9 - Wikipedia">
                  <a:extLst>
                    <a:ext uri="{FF2B5EF4-FFF2-40B4-BE49-F238E27FC236}">
                      <a16:creationId xmlns:a16="http://schemas.microsoft.com/office/drawing/2014/main" id="{D2CA7962-C11B-F5D3-B097-22A4B05DB2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8172" y="5355824"/>
                  <a:ext cx="1164845" cy="954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EE57A3-74AF-CD0F-30C7-0523AC0E1832}"/>
                    </a:ext>
                  </a:extLst>
                </p:cNvPr>
                <p:cNvSpPr txBox="1"/>
                <p:nvPr/>
              </p:nvSpPr>
              <p:spPr>
                <a:xfrm>
                  <a:off x="712744" y="6414796"/>
                  <a:ext cx="3979751" cy="451849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9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SDG Alignment</a:t>
                  </a:r>
                </a:p>
              </p:txBody>
            </p:sp>
          </p:grpSp>
          <p:pic>
            <p:nvPicPr>
              <p:cNvPr id="35" name="Picture 2" descr="File:Sustainable Development Goal 10 ...">
                <a:extLst>
                  <a:ext uri="{FF2B5EF4-FFF2-40B4-BE49-F238E27FC236}">
                    <a16:creationId xmlns:a16="http://schemas.microsoft.com/office/drawing/2014/main" id="{64A0EFF3-F6C6-B806-8302-F1B1D95CB8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2815" y="4350483"/>
                <a:ext cx="572473" cy="491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Sustainable Development Goal 3 - Wikipedia">
              <a:extLst>
                <a:ext uri="{FF2B5EF4-FFF2-40B4-BE49-F238E27FC236}">
                  <a16:creationId xmlns:a16="http://schemas.microsoft.com/office/drawing/2014/main" id="{99E68609-65DD-6ADB-14CA-9C12AAE8E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14" y="150735"/>
              <a:ext cx="327696" cy="36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F00DDD0F-E355-2E14-E99A-1C5C1389637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81" b="4842"/>
          <a:stretch/>
        </p:blipFill>
        <p:spPr>
          <a:xfrm>
            <a:off x="4385283" y="2059076"/>
            <a:ext cx="717303" cy="145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03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8E74419-CE45-D754-145A-F30BD31D5DD8}"/>
              </a:ext>
            </a:extLst>
          </p:cNvPr>
          <p:cNvSpPr txBox="1">
            <a:spLocks/>
          </p:cNvSpPr>
          <p:nvPr/>
        </p:nvSpPr>
        <p:spPr>
          <a:xfrm>
            <a:off x="2233277" y="193737"/>
            <a:ext cx="4677446" cy="674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b="1" dirty="0">
                <a:latin typeface="Poppins" panose="00000500000000000000" pitchFamily="2" charset="0"/>
                <a:cs typeface="Poppins" panose="00000500000000000000" pitchFamily="2" charset="0"/>
              </a:rPr>
              <a:t>PROJECT IDEA</a:t>
            </a:r>
            <a:endParaRPr lang="en-BD" sz="3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D98A6-82DA-9416-0F4F-37CDA48382A3}"/>
              </a:ext>
            </a:extLst>
          </p:cNvPr>
          <p:cNvSpPr txBox="1"/>
          <p:nvPr/>
        </p:nvSpPr>
        <p:spPr>
          <a:xfrm>
            <a:off x="2022088" y="913828"/>
            <a:ext cx="5099824" cy="800219"/>
          </a:xfrm>
          <a:prstGeom prst="rect">
            <a:avLst/>
          </a:prstGeom>
          <a:solidFill>
            <a:srgbClr val="00A99D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wireless patient health monitoring system </a:t>
            </a:r>
            <a:r>
              <a:rPr lang="en-US" sz="1000" b="1" dirty="0">
                <a:solidFill>
                  <a:srgbClr val="181E2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</a:t>
            </a:r>
            <a:r>
              <a:rPr lang="en-US" b="1" dirty="0">
                <a:solidFill>
                  <a:srgbClr val="181E2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n w="38100">
                  <a:noFill/>
                </a:ln>
                <a:solidFill>
                  <a:srgbClr val="1F316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mobile app -  </a:t>
            </a:r>
            <a:r>
              <a:rPr lang="en-US" sz="3200" b="1" dirty="0">
                <a:ln w="38100">
                  <a:noFill/>
                </a:ln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“</a:t>
            </a:r>
            <a:r>
              <a:rPr lang="en-US" sz="3200" b="1" dirty="0" err="1">
                <a:ln w="38100">
                  <a:noFill/>
                </a:ln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সচেতন</a:t>
            </a:r>
            <a:r>
              <a:rPr lang="en-US" sz="3200" b="1" dirty="0">
                <a:ln w="38100">
                  <a:noFill/>
                </a:ln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”</a:t>
            </a:r>
            <a:endParaRPr lang="en-US" sz="4400" b="1" dirty="0">
              <a:ln w="38100">
                <a:noFill/>
              </a:ln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8D5D081F-F738-2013-5E4C-065A8B9F8213}"/>
              </a:ext>
            </a:extLst>
          </p:cNvPr>
          <p:cNvGrpSpPr/>
          <p:nvPr/>
        </p:nvGrpSpPr>
        <p:grpSpPr>
          <a:xfrm>
            <a:off x="262753" y="913828"/>
            <a:ext cx="1263805" cy="1293876"/>
            <a:chOff x="361446" y="1942545"/>
            <a:chExt cx="1263805" cy="1293876"/>
          </a:xfrm>
        </p:grpSpPr>
        <p:pic>
          <p:nvPicPr>
            <p:cNvPr id="1028" name="Picture 4" descr="MAX30100 Pulse Oximeter Heart Rate Sensor Module at Rs 230/piece | Heart  Beat Sensors in Coimbatore | ID: 2853639894588">
              <a:extLst>
                <a:ext uri="{FF2B5EF4-FFF2-40B4-BE49-F238E27FC236}">
                  <a16:creationId xmlns:a16="http://schemas.microsoft.com/office/drawing/2014/main" id="{24F61BB3-E585-4F1E-0DB4-BCB90D06D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75" y="1942545"/>
              <a:ext cx="1099276" cy="83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B36B0C5-258E-9ED6-A6D0-3A8B3BE0DB27}"/>
                </a:ext>
              </a:extLst>
            </p:cNvPr>
            <p:cNvSpPr txBox="1"/>
            <p:nvPr/>
          </p:nvSpPr>
          <p:spPr>
            <a:xfrm>
              <a:off x="361446" y="2897867"/>
              <a:ext cx="12638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8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MAX30100 Pulse </a:t>
              </a:r>
            </a:p>
            <a:p>
              <a:pPr algn="ctr" fontAlgn="base"/>
              <a:r>
                <a:rPr lang="en-US" sz="8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Oximeter Sensor</a:t>
              </a:r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DCEF3588-FB28-51C8-ECBE-42B4224F40A7}"/>
              </a:ext>
            </a:extLst>
          </p:cNvPr>
          <p:cNvGrpSpPr/>
          <p:nvPr/>
        </p:nvGrpSpPr>
        <p:grpSpPr>
          <a:xfrm>
            <a:off x="262753" y="2307325"/>
            <a:ext cx="1263805" cy="1334576"/>
            <a:chOff x="2596398" y="1901845"/>
            <a:chExt cx="1263805" cy="1334576"/>
          </a:xfrm>
        </p:grpSpPr>
        <p:pic>
          <p:nvPicPr>
            <p:cNvPr id="1030" name="Picture 6" descr="DS18B20 Temperature Sensor">
              <a:extLst>
                <a:ext uri="{FF2B5EF4-FFF2-40B4-BE49-F238E27FC236}">
                  <a16:creationId xmlns:a16="http://schemas.microsoft.com/office/drawing/2014/main" id="{A6CB63E1-9D8D-A6AD-ED31-4C63B9186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239" y="1901845"/>
              <a:ext cx="1099276" cy="91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C8F8FB5-5F21-BAC5-AB11-93E69B790897}"/>
                </a:ext>
              </a:extLst>
            </p:cNvPr>
            <p:cNvSpPr txBox="1"/>
            <p:nvPr/>
          </p:nvSpPr>
          <p:spPr>
            <a:xfrm>
              <a:off x="2596398" y="2897867"/>
              <a:ext cx="12638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8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DS18B20 </a:t>
              </a:r>
            </a:p>
            <a:p>
              <a:pPr algn="ctr" fontAlgn="base"/>
              <a:r>
                <a:rPr lang="en-US" sz="8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Temperature Sensor</a:t>
              </a:r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DF179344-591C-695B-0A4B-C1F5EEC23E8B}"/>
              </a:ext>
            </a:extLst>
          </p:cNvPr>
          <p:cNvGrpSpPr/>
          <p:nvPr/>
        </p:nvGrpSpPr>
        <p:grpSpPr>
          <a:xfrm>
            <a:off x="230838" y="3695162"/>
            <a:ext cx="1182388" cy="1421306"/>
            <a:chOff x="4830503" y="1815115"/>
            <a:chExt cx="1182388" cy="1421306"/>
          </a:xfrm>
        </p:grpSpPr>
        <p:pic>
          <p:nvPicPr>
            <p:cNvPr id="1032" name="Picture 8" descr="DHT11 Humidity Temperature Sensor">
              <a:extLst>
                <a:ext uri="{FF2B5EF4-FFF2-40B4-BE49-F238E27FC236}">
                  <a16:creationId xmlns:a16="http://schemas.microsoft.com/office/drawing/2014/main" id="{53D47DC7-5CE3-BF2A-E5E1-55C81EA87A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0"/>
            <a:stretch/>
          </p:blipFill>
          <p:spPr bwMode="auto">
            <a:xfrm>
              <a:off x="4830503" y="1815115"/>
              <a:ext cx="1099277" cy="1092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192D0FA-E30E-FC23-BD69-636BBF9E951E}"/>
                </a:ext>
              </a:extLst>
            </p:cNvPr>
            <p:cNvSpPr txBox="1"/>
            <p:nvPr/>
          </p:nvSpPr>
          <p:spPr>
            <a:xfrm>
              <a:off x="4913614" y="2897867"/>
              <a:ext cx="10992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8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DHT11 </a:t>
              </a:r>
            </a:p>
            <a:p>
              <a:pPr algn="ctr" fontAlgn="base"/>
              <a:r>
                <a:rPr lang="en-US" sz="8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Humidity Sensor</a:t>
              </a:r>
            </a:p>
          </p:txBody>
        </p:sp>
      </p:grpSp>
      <p:pic>
        <p:nvPicPr>
          <p:cNvPr id="63" name="Picture 62" descr="A group of colorful wires&#10;&#10;Description automatically generated">
            <a:extLst>
              <a:ext uri="{FF2B5EF4-FFF2-40B4-BE49-F238E27FC236}">
                <a16:creationId xmlns:a16="http://schemas.microsoft.com/office/drawing/2014/main" id="{9B77929E-E0FE-A367-8008-AF058D44D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877" y="2850007"/>
            <a:ext cx="2185137" cy="1092569"/>
          </a:xfrm>
          <a:prstGeom prst="rect">
            <a:avLst/>
          </a:prstGeom>
        </p:spPr>
      </p:pic>
      <p:pic>
        <p:nvPicPr>
          <p:cNvPr id="1036" name="Picture 12" descr="ESP32 ESP-WROOM-32 ESP-32S Development Board Arduino 2.4GHz WiFi &amp;  Bluetooth USA - Walmart.com">
            <a:extLst>
              <a:ext uri="{FF2B5EF4-FFF2-40B4-BE49-F238E27FC236}">
                <a16:creationId xmlns:a16="http://schemas.microsoft.com/office/drawing/2014/main" id="{C9E8063F-6FA8-8E35-CCF4-22B5A9E2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76" y="2329999"/>
            <a:ext cx="1911447" cy="191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4" name="Connector: Curved 1023">
            <a:extLst>
              <a:ext uri="{FF2B5EF4-FFF2-40B4-BE49-F238E27FC236}">
                <a16:creationId xmlns:a16="http://schemas.microsoft.com/office/drawing/2014/main" id="{01B74550-21AC-0D70-0B4D-AB0FCD088D66}"/>
              </a:ext>
            </a:extLst>
          </p:cNvPr>
          <p:cNvCxnSpPr>
            <a:cxnSpLocks/>
            <a:stCxn id="56" idx="3"/>
            <a:endCxn id="63" idx="0"/>
          </p:cNvCxnSpPr>
          <p:nvPr/>
        </p:nvCxnSpPr>
        <p:spPr>
          <a:xfrm>
            <a:off x="1526558" y="2038427"/>
            <a:ext cx="2136888" cy="811580"/>
          </a:xfrm>
          <a:prstGeom prst="curvedConnector2">
            <a:avLst/>
          </a:prstGeom>
          <a:ln w="28575">
            <a:solidFill>
              <a:schemeClr val="accent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Connector: Curved 1028">
            <a:extLst>
              <a:ext uri="{FF2B5EF4-FFF2-40B4-BE49-F238E27FC236}">
                <a16:creationId xmlns:a16="http://schemas.microsoft.com/office/drawing/2014/main" id="{8CD1D774-AB61-E8C2-AC7F-442B1237CFF4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1704978" y="2930509"/>
            <a:ext cx="865899" cy="46578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onnector: Curved 1033">
            <a:extLst>
              <a:ext uri="{FF2B5EF4-FFF2-40B4-BE49-F238E27FC236}">
                <a16:creationId xmlns:a16="http://schemas.microsoft.com/office/drawing/2014/main" id="{E6E70FE0-9202-2385-41E4-1AF8D87CA4C9}"/>
              </a:ext>
            </a:extLst>
          </p:cNvPr>
          <p:cNvCxnSpPr>
            <a:cxnSpLocks/>
            <a:stCxn id="60" idx="3"/>
            <a:endCxn id="1064" idx="2"/>
          </p:cNvCxnSpPr>
          <p:nvPr/>
        </p:nvCxnSpPr>
        <p:spPr>
          <a:xfrm flipV="1">
            <a:off x="1413226" y="4212385"/>
            <a:ext cx="2286233" cy="734806"/>
          </a:xfrm>
          <a:prstGeom prst="curvedConnector2">
            <a:avLst/>
          </a:prstGeom>
          <a:ln w="28575">
            <a:solidFill>
              <a:schemeClr val="accent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Connector: Curved 1061">
            <a:extLst>
              <a:ext uri="{FF2B5EF4-FFF2-40B4-BE49-F238E27FC236}">
                <a16:creationId xmlns:a16="http://schemas.microsoft.com/office/drawing/2014/main" id="{6D8C1284-91DE-B2C2-C891-6EFC67A8974F}"/>
              </a:ext>
            </a:extLst>
          </p:cNvPr>
          <p:cNvCxnSpPr>
            <a:cxnSpLocks/>
          </p:cNvCxnSpPr>
          <p:nvPr/>
        </p:nvCxnSpPr>
        <p:spPr>
          <a:xfrm>
            <a:off x="4608527" y="3476198"/>
            <a:ext cx="294974" cy="277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TextBox 1063">
            <a:extLst>
              <a:ext uri="{FF2B5EF4-FFF2-40B4-BE49-F238E27FC236}">
                <a16:creationId xmlns:a16="http://schemas.microsoft.com/office/drawing/2014/main" id="{FF5D37AF-A15A-E61E-3F20-5BFBFCA5080C}"/>
              </a:ext>
            </a:extLst>
          </p:cNvPr>
          <p:cNvSpPr txBox="1"/>
          <p:nvPr/>
        </p:nvSpPr>
        <p:spPr>
          <a:xfrm>
            <a:off x="3067556" y="3996941"/>
            <a:ext cx="12638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80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Connecting Wires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040F9D21-B414-0AA7-2ABD-FB6C2EA07688}"/>
              </a:ext>
            </a:extLst>
          </p:cNvPr>
          <p:cNvSpPr txBox="1"/>
          <p:nvPr/>
        </p:nvSpPr>
        <p:spPr>
          <a:xfrm>
            <a:off x="5225660" y="4209907"/>
            <a:ext cx="12638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800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ESP32</a:t>
            </a: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4F45ABEB-7AB3-BE7C-2EB3-2034341103E7}"/>
              </a:ext>
            </a:extLst>
          </p:cNvPr>
          <p:cNvSpPr/>
          <p:nvPr/>
        </p:nvSpPr>
        <p:spPr>
          <a:xfrm>
            <a:off x="7300332" y="913828"/>
            <a:ext cx="1661901" cy="4033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409C813B-6E3C-5E34-5B37-97195C8BE8C4}"/>
              </a:ext>
            </a:extLst>
          </p:cNvPr>
          <p:cNvSpPr txBox="1"/>
          <p:nvPr/>
        </p:nvSpPr>
        <p:spPr>
          <a:xfrm>
            <a:off x="7767405" y="4564345"/>
            <a:ext cx="727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ln w="38100">
                  <a:noFill/>
                </a:ln>
                <a:solidFill>
                  <a:schemeClr val="tx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সচেতন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finger holding a white box&#10;&#10;Description automatically generated">
            <a:extLst>
              <a:ext uri="{FF2B5EF4-FFF2-40B4-BE49-F238E27FC236}">
                <a16:creationId xmlns:a16="http://schemas.microsoft.com/office/drawing/2014/main" id="{B6343858-3B80-ECFE-5DAC-45D6A82AC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7303"/>
          <a:stretch/>
        </p:blipFill>
        <p:spPr>
          <a:xfrm>
            <a:off x="7296141" y="795516"/>
            <a:ext cx="1661902" cy="38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40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768C7DA-EE2F-50CE-AC35-9E71CF40F809}"/>
              </a:ext>
            </a:extLst>
          </p:cNvPr>
          <p:cNvSpPr txBox="1">
            <a:spLocks/>
          </p:cNvSpPr>
          <p:nvPr/>
        </p:nvSpPr>
        <p:spPr>
          <a:xfrm>
            <a:off x="2233277" y="193737"/>
            <a:ext cx="4677446" cy="674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b="1" dirty="0">
                <a:latin typeface="Poppins" panose="00000500000000000000" pitchFamily="2" charset="0"/>
                <a:cs typeface="Poppins" panose="00000500000000000000" pitchFamily="2" charset="0"/>
              </a:rPr>
              <a:t>CIRCUIT DIAGRAM</a:t>
            </a:r>
            <a:endParaRPr lang="en-BD" sz="3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462899-BF7F-35FA-8C36-7E02E67D1C07}"/>
              </a:ext>
            </a:extLst>
          </p:cNvPr>
          <p:cNvGrpSpPr/>
          <p:nvPr/>
        </p:nvGrpSpPr>
        <p:grpSpPr>
          <a:xfrm>
            <a:off x="484892" y="943355"/>
            <a:ext cx="7990035" cy="4028456"/>
            <a:chOff x="423746" y="1208274"/>
            <a:chExt cx="5668776" cy="2858114"/>
          </a:xfrm>
        </p:grpSpPr>
        <p:pic>
          <p:nvPicPr>
            <p:cNvPr id="4" name="Picture 3" descr="A circuit board with colorful wires&#10;&#10;Description automatically generated">
              <a:extLst>
                <a:ext uri="{FF2B5EF4-FFF2-40B4-BE49-F238E27FC236}">
                  <a16:creationId xmlns:a16="http://schemas.microsoft.com/office/drawing/2014/main" id="{187F49C9-8F0C-905D-3926-07AA9556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746" y="1307944"/>
              <a:ext cx="5586823" cy="252761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2D4E83-EA70-1EAE-A7C0-491889D849E7}"/>
                </a:ext>
              </a:extLst>
            </p:cNvPr>
            <p:cNvSpPr txBox="1"/>
            <p:nvPr/>
          </p:nvSpPr>
          <p:spPr>
            <a:xfrm>
              <a:off x="5046642" y="2869161"/>
              <a:ext cx="104588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6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DS18B20 </a:t>
              </a:r>
            </a:p>
            <a:p>
              <a:pPr algn="ctr" fontAlgn="base"/>
              <a:r>
                <a:rPr lang="en-US" sz="6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Temperature Sensor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0521C8-E10F-0472-50C0-409F4CB45B7E}"/>
                </a:ext>
              </a:extLst>
            </p:cNvPr>
            <p:cNvSpPr txBox="1"/>
            <p:nvPr/>
          </p:nvSpPr>
          <p:spPr>
            <a:xfrm>
              <a:off x="2281439" y="1208274"/>
              <a:ext cx="11838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6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MAX30100 Pulse </a:t>
              </a:r>
            </a:p>
            <a:p>
              <a:pPr algn="ctr" fontAlgn="base"/>
              <a:r>
                <a:rPr lang="en-US" sz="6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Oximeter Sensor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47B898-134A-C0CE-EAA0-03FBD31C1427}"/>
                </a:ext>
              </a:extLst>
            </p:cNvPr>
            <p:cNvSpPr txBox="1"/>
            <p:nvPr/>
          </p:nvSpPr>
          <p:spPr>
            <a:xfrm>
              <a:off x="423746" y="2113150"/>
              <a:ext cx="9537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6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DHT11 </a:t>
              </a:r>
            </a:p>
            <a:p>
              <a:pPr algn="ctr" fontAlgn="base"/>
              <a:r>
                <a:rPr lang="en-US" sz="6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Humidity Sensor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2DA31F-8F8B-9768-F473-A1D9360FBDE0}"/>
                </a:ext>
              </a:extLst>
            </p:cNvPr>
            <p:cNvSpPr txBox="1"/>
            <p:nvPr/>
          </p:nvSpPr>
          <p:spPr>
            <a:xfrm>
              <a:off x="2094504" y="3881722"/>
              <a:ext cx="1263805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600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ESP32</a:t>
              </a:r>
            </a:p>
          </p:txBody>
        </p:sp>
      </p:grpSp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24B83C3D-15EB-96B0-8048-8F5A60D4D186}"/>
              </a:ext>
            </a:extLst>
          </p:cNvPr>
          <p:cNvSpPr txBox="1"/>
          <p:nvPr/>
        </p:nvSpPr>
        <p:spPr>
          <a:xfrm>
            <a:off x="7088175" y="4172923"/>
            <a:ext cx="1271241" cy="215444"/>
          </a:xfrm>
          <a:prstGeom prst="rect">
            <a:avLst/>
          </a:prstGeom>
          <a:solidFill>
            <a:srgbClr val="00A99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Circuit Diagram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462D8-585B-F6B7-EB5D-3AE00367E31A}"/>
              </a:ext>
            </a:extLst>
          </p:cNvPr>
          <p:cNvSpPr txBox="1"/>
          <p:nvPr/>
        </p:nvSpPr>
        <p:spPr>
          <a:xfrm>
            <a:off x="7088174" y="4511082"/>
            <a:ext cx="1271241" cy="215444"/>
          </a:xfrm>
          <a:prstGeom prst="rect">
            <a:avLst/>
          </a:prstGeom>
          <a:solidFill>
            <a:srgbClr val="00A99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Code Link</a:t>
            </a:r>
          </a:p>
        </p:txBody>
      </p:sp>
    </p:spTree>
    <p:extLst>
      <p:ext uri="{BB962C8B-B14F-4D97-AF65-F5344CB8AC3E}">
        <p14:creationId xmlns:p14="http://schemas.microsoft.com/office/powerpoint/2010/main" val="18639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4EBDA171-836E-3D18-0AF6-055EAB7D4EEF}"/>
              </a:ext>
            </a:extLst>
          </p:cNvPr>
          <p:cNvGrpSpPr/>
          <p:nvPr/>
        </p:nvGrpSpPr>
        <p:grpSpPr>
          <a:xfrm>
            <a:off x="3220003" y="2159377"/>
            <a:ext cx="2817456" cy="2044405"/>
            <a:chOff x="3102110" y="2267218"/>
            <a:chExt cx="2817456" cy="2044405"/>
          </a:xfrm>
        </p:grpSpPr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0AE949F9-EBCE-8ACD-8493-F85671B2000F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rot="10800000" flipV="1">
              <a:off x="3102110" y="2671062"/>
              <a:ext cx="1787764" cy="164056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4011F-DCEA-B58C-DFE2-C03A99D9DA8D}"/>
                </a:ext>
              </a:extLst>
            </p:cNvPr>
            <p:cNvSpPr txBox="1"/>
            <p:nvPr/>
          </p:nvSpPr>
          <p:spPr>
            <a:xfrm rot="18871417">
              <a:off x="3595291" y="2957074"/>
              <a:ext cx="16567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dirty="0">
                  <a:latin typeface="Poppins" panose="00000500000000000000" pitchFamily="2" charset="0"/>
                  <a:cs typeface="Poppins" panose="00000500000000000000" pitchFamily="2" charset="0"/>
                </a:rPr>
                <a:t>Detected Pulse &amp; </a:t>
              </a:r>
            </a:p>
            <a:p>
              <a:pPr algn="ctr"/>
              <a:r>
                <a:rPr lang="en-US" sz="600" dirty="0">
                  <a:latin typeface="Poppins" panose="00000500000000000000" pitchFamily="2" charset="0"/>
                  <a:cs typeface="Poppins" panose="00000500000000000000" pitchFamily="2" charset="0"/>
                </a:rPr>
                <a:t>SP0</a:t>
              </a:r>
              <a:r>
                <a:rPr lang="en-US" sz="600" baseline="-25000" dirty="0">
                  <a:latin typeface="Poppins" panose="00000500000000000000" pitchFamily="2" charset="0"/>
                  <a:cs typeface="Poppins" panose="00000500000000000000" pitchFamily="2" charset="0"/>
                </a:rPr>
                <a:t>2  </a:t>
              </a:r>
              <a:r>
                <a:rPr lang="en-US" sz="600" dirty="0">
                  <a:latin typeface="Poppins" panose="00000500000000000000" pitchFamily="2" charset="0"/>
                  <a:cs typeface="Poppins" panose="00000500000000000000" pitchFamily="2" charset="0"/>
                </a:rPr>
                <a:t>Level</a:t>
              </a:r>
              <a:r>
                <a:rPr lang="en-US" sz="600" baseline="-25000" dirty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FFFCAD-7FB4-70D6-0A30-CB5DADC36944}"/>
                </a:ext>
              </a:extLst>
            </p:cNvPr>
            <p:cNvGrpSpPr/>
            <p:nvPr/>
          </p:nvGrpSpPr>
          <p:grpSpPr>
            <a:xfrm>
              <a:off x="4735760" y="2281865"/>
              <a:ext cx="1183806" cy="1030604"/>
              <a:chOff x="361446" y="1942545"/>
              <a:chExt cx="1263805" cy="1100250"/>
            </a:xfrm>
          </p:grpSpPr>
          <p:pic>
            <p:nvPicPr>
              <p:cNvPr id="12" name="Picture 4" descr="MAX30100 Pulse Oximeter Heart Rate Sensor Module at Rs 230/piece | Heart  Beat Sensors in Coimbatore | ID: 2853639894588">
                <a:extLst>
                  <a:ext uri="{FF2B5EF4-FFF2-40B4-BE49-F238E27FC236}">
                    <a16:creationId xmlns:a16="http://schemas.microsoft.com/office/drawing/2014/main" id="{3EED3CF3-1808-54F0-0AC4-E7163A755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75" y="1942545"/>
                <a:ext cx="1099276" cy="830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7A7BEB-8A9D-F0B6-7640-33E46CFDD59F}"/>
                  </a:ext>
                </a:extLst>
              </p:cNvPr>
              <p:cNvSpPr txBox="1"/>
              <p:nvPr/>
            </p:nvSpPr>
            <p:spPr>
              <a:xfrm>
                <a:off x="361446" y="2747077"/>
                <a:ext cx="1263805" cy="295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sz="600" b="1" i="0" dirty="0">
                    <a:solidFill>
                      <a:schemeClr val="tx1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MAX30100 Pulse </a:t>
                </a:r>
              </a:p>
              <a:p>
                <a:pPr algn="ctr" fontAlgn="base"/>
                <a:r>
                  <a:rPr lang="en-US" sz="600" b="1" i="0" dirty="0">
                    <a:solidFill>
                      <a:schemeClr val="tx1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Oximeter Sensor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3B7F71-2B89-86EA-E99F-C1AAF9099F78}"/>
              </a:ext>
            </a:extLst>
          </p:cNvPr>
          <p:cNvGrpSpPr/>
          <p:nvPr/>
        </p:nvGrpSpPr>
        <p:grpSpPr>
          <a:xfrm>
            <a:off x="6273926" y="3474046"/>
            <a:ext cx="1185410" cy="1199303"/>
            <a:chOff x="7113409" y="3730186"/>
            <a:chExt cx="1185410" cy="119930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39E6DB-1F1E-E1A9-A901-3BD09FEC9560}"/>
                </a:ext>
              </a:extLst>
            </p:cNvPr>
            <p:cNvSpPr txBox="1"/>
            <p:nvPr/>
          </p:nvSpPr>
          <p:spPr>
            <a:xfrm>
              <a:off x="7113409" y="4667879"/>
              <a:ext cx="118541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A99D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Fingertip</a:t>
              </a:r>
            </a:p>
          </p:txBody>
        </p:sp>
        <p:pic>
          <p:nvPicPr>
            <p:cNvPr id="1026" name="Picture 2" descr="HYCO Ring Scanner: Touch Control Made Easy | HYCO">
              <a:extLst>
                <a:ext uri="{FF2B5EF4-FFF2-40B4-BE49-F238E27FC236}">
                  <a16:creationId xmlns:a16="http://schemas.microsoft.com/office/drawing/2014/main" id="{7384762B-7230-FA72-C640-CD257AD374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1" r="36664" b="53322"/>
            <a:stretch/>
          </p:blipFill>
          <p:spPr bwMode="auto">
            <a:xfrm>
              <a:off x="7245838" y="3730186"/>
              <a:ext cx="920552" cy="851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6CE768-2C10-0462-E094-714E91ACA7C2}"/>
              </a:ext>
            </a:extLst>
          </p:cNvPr>
          <p:cNvGrpSpPr/>
          <p:nvPr/>
        </p:nvGrpSpPr>
        <p:grpSpPr>
          <a:xfrm>
            <a:off x="3161647" y="3464095"/>
            <a:ext cx="2878836" cy="1005343"/>
            <a:chOff x="2971767" y="3347783"/>
            <a:chExt cx="2878836" cy="10053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3C296D-D21C-C9CA-38E8-414DD3182A95}"/>
                </a:ext>
              </a:extLst>
            </p:cNvPr>
            <p:cNvGrpSpPr/>
            <p:nvPr/>
          </p:nvGrpSpPr>
          <p:grpSpPr>
            <a:xfrm>
              <a:off x="4804723" y="3347783"/>
              <a:ext cx="1045880" cy="1005343"/>
              <a:chOff x="2480112" y="1901845"/>
              <a:chExt cx="1428317" cy="1372956"/>
            </a:xfrm>
          </p:grpSpPr>
          <p:pic>
            <p:nvPicPr>
              <p:cNvPr id="24" name="Picture 6" descr="DS18B20 Temperature Sensor">
                <a:extLst>
                  <a:ext uri="{FF2B5EF4-FFF2-40B4-BE49-F238E27FC236}">
                    <a16:creationId xmlns:a16="http://schemas.microsoft.com/office/drawing/2014/main" id="{8B6EACD6-056A-981B-E7AE-2765BEFA0C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8239" y="1901845"/>
                <a:ext cx="1099276" cy="912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B6B130-E098-52AE-60A0-DD01A861F05E}"/>
                  </a:ext>
                </a:extLst>
              </p:cNvPr>
              <p:cNvSpPr txBox="1"/>
              <p:nvPr/>
            </p:nvSpPr>
            <p:spPr>
              <a:xfrm>
                <a:off x="2480112" y="2896515"/>
                <a:ext cx="1428317" cy="378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sz="600" b="1" i="0" dirty="0">
                    <a:solidFill>
                      <a:schemeClr val="tx1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DS18B20 </a:t>
                </a:r>
              </a:p>
              <a:p>
                <a:pPr algn="ctr" fontAlgn="base"/>
                <a:r>
                  <a:rPr lang="en-US" sz="600" b="1" i="0" dirty="0">
                    <a:solidFill>
                      <a:schemeClr val="tx1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Temperature Sensor</a:t>
                </a:r>
              </a:p>
            </p:txBody>
          </p:sp>
        </p:grp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997508C7-D7D1-BE40-91BB-EE6543723438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rot="10800000" flipV="1">
              <a:off x="2971767" y="3681833"/>
              <a:ext cx="1978034" cy="51844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F34CA1-B709-69CD-7A53-B004FB85B4FF}"/>
                </a:ext>
              </a:extLst>
            </p:cNvPr>
            <p:cNvSpPr txBox="1"/>
            <p:nvPr/>
          </p:nvSpPr>
          <p:spPr>
            <a:xfrm rot="20096813">
              <a:off x="3657376" y="3874137"/>
              <a:ext cx="16567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dirty="0">
                  <a:latin typeface="Poppins" panose="00000500000000000000" pitchFamily="2" charset="0"/>
                  <a:cs typeface="Poppins" panose="00000500000000000000" pitchFamily="2" charset="0"/>
                </a:rPr>
                <a:t>Detected Body </a:t>
              </a:r>
            </a:p>
            <a:p>
              <a:pPr algn="ctr"/>
              <a:r>
                <a:rPr lang="en-US" sz="600" dirty="0">
                  <a:latin typeface="Poppins" panose="00000500000000000000" pitchFamily="2" charset="0"/>
                  <a:cs typeface="Poppins" panose="00000500000000000000" pitchFamily="2" charset="0"/>
                </a:rPr>
                <a:t>Temperature</a:t>
              </a:r>
              <a:endParaRPr lang="en-US" sz="600" baseline="-250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15D5A0E-0D9B-2B44-164E-BFA0F074C2F9}"/>
              </a:ext>
            </a:extLst>
          </p:cNvPr>
          <p:cNvGrpSpPr/>
          <p:nvPr/>
        </p:nvGrpSpPr>
        <p:grpSpPr>
          <a:xfrm>
            <a:off x="1708331" y="3032840"/>
            <a:ext cx="1667302" cy="1667302"/>
            <a:chOff x="1520788" y="3270733"/>
            <a:chExt cx="1667302" cy="1667302"/>
          </a:xfrm>
        </p:grpSpPr>
        <p:pic>
          <p:nvPicPr>
            <p:cNvPr id="33" name="Picture 32" descr="A black and silver electronic device&#10;&#10;Description automatically generated">
              <a:extLst>
                <a:ext uri="{FF2B5EF4-FFF2-40B4-BE49-F238E27FC236}">
                  <a16:creationId xmlns:a16="http://schemas.microsoft.com/office/drawing/2014/main" id="{8B22B8F4-CBC1-C679-9330-4A15FB6C6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0788" y="3270733"/>
              <a:ext cx="1667302" cy="166730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698A94-141C-C8F2-774E-D1F6A0D1049B}"/>
                </a:ext>
              </a:extLst>
            </p:cNvPr>
            <p:cNvSpPr txBox="1"/>
            <p:nvPr/>
          </p:nvSpPr>
          <p:spPr>
            <a:xfrm>
              <a:off x="1758279" y="4745317"/>
              <a:ext cx="1263805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600" b="1" i="0" dirty="0"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ESP32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6F56B7-4A1F-0FA2-328E-021B900A3976}"/>
              </a:ext>
            </a:extLst>
          </p:cNvPr>
          <p:cNvGrpSpPr/>
          <p:nvPr/>
        </p:nvGrpSpPr>
        <p:grpSpPr>
          <a:xfrm>
            <a:off x="194427" y="3317880"/>
            <a:ext cx="2241891" cy="1607928"/>
            <a:chOff x="216941" y="2281865"/>
            <a:chExt cx="2241891" cy="1607928"/>
          </a:xfrm>
        </p:grpSpPr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40AAE4F8-598D-E650-7D27-BC70EFF2526A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1242805" y="3341448"/>
              <a:ext cx="1064500" cy="34371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DDD22D0-9E87-B452-88B3-63F01FF3F578}"/>
                </a:ext>
              </a:extLst>
            </p:cNvPr>
            <p:cNvGrpSpPr/>
            <p:nvPr/>
          </p:nvGrpSpPr>
          <p:grpSpPr>
            <a:xfrm>
              <a:off x="216941" y="2281865"/>
              <a:ext cx="1025864" cy="1179748"/>
              <a:chOff x="4830503" y="1815115"/>
              <a:chExt cx="1182388" cy="1359751"/>
            </a:xfrm>
          </p:grpSpPr>
          <p:pic>
            <p:nvPicPr>
              <p:cNvPr id="38" name="Picture 8" descr="DHT11 Humidity Temperature Sensor">
                <a:extLst>
                  <a:ext uri="{FF2B5EF4-FFF2-40B4-BE49-F238E27FC236}">
                    <a16:creationId xmlns:a16="http://schemas.microsoft.com/office/drawing/2014/main" id="{FD56EF5B-D1FA-781C-A2E2-911FBC08B6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0"/>
              <a:stretch/>
            </p:blipFill>
            <p:spPr bwMode="auto">
              <a:xfrm>
                <a:off x="4830503" y="1815115"/>
                <a:ext cx="1099277" cy="1092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45C152-8F4E-FD9D-6732-6995C0110F1A}"/>
                  </a:ext>
                </a:extLst>
              </p:cNvPr>
              <p:cNvSpPr txBox="1"/>
              <p:nvPr/>
            </p:nvSpPr>
            <p:spPr>
              <a:xfrm>
                <a:off x="4913614" y="2897867"/>
                <a:ext cx="109927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sz="600" b="1" i="0" dirty="0">
                    <a:solidFill>
                      <a:schemeClr val="tx1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DHT11 </a:t>
                </a:r>
              </a:p>
              <a:p>
                <a:pPr algn="ctr" fontAlgn="base"/>
                <a:r>
                  <a:rPr lang="en-US" sz="600" b="1" i="0" dirty="0">
                    <a:solidFill>
                      <a:schemeClr val="tx1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Humidity Sensor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0C5EF2-C5AD-1462-BD33-54D4B2606ED0}"/>
                </a:ext>
              </a:extLst>
            </p:cNvPr>
            <p:cNvSpPr txBox="1"/>
            <p:nvPr/>
          </p:nvSpPr>
          <p:spPr>
            <a:xfrm rot="1221029">
              <a:off x="802120" y="3612794"/>
              <a:ext cx="16567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00" dirty="0">
                  <a:latin typeface="Poppins" panose="00000500000000000000" pitchFamily="2" charset="0"/>
                  <a:cs typeface="Poppins" panose="00000500000000000000" pitchFamily="2" charset="0"/>
                </a:rPr>
                <a:t>Detected Room Humidity &amp;</a:t>
              </a:r>
            </a:p>
            <a:p>
              <a:pPr algn="ctr"/>
              <a:r>
                <a:rPr lang="en-US" sz="600" dirty="0">
                  <a:latin typeface="Poppins" panose="00000500000000000000" pitchFamily="2" charset="0"/>
                  <a:cs typeface="Poppins" panose="00000500000000000000" pitchFamily="2" charset="0"/>
                </a:rPr>
                <a:t>Room Temperature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1BD8705B-DEA4-B50C-0527-75AD4B52DB10}"/>
              </a:ext>
            </a:extLst>
          </p:cNvPr>
          <p:cNvCxnSpPr>
            <a:cxnSpLocks/>
            <a:stCxn id="1026" idx="0"/>
            <a:endCxn id="12" idx="3"/>
          </p:cNvCxnSpPr>
          <p:nvPr/>
        </p:nvCxnSpPr>
        <p:spPr>
          <a:xfrm rot="16200000" flipV="1">
            <a:off x="5996633" y="2604048"/>
            <a:ext cx="910824" cy="829172"/>
          </a:xfrm>
          <a:prstGeom prst="curvedConnector2">
            <a:avLst/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DCFB1EF5-626C-A088-DA0C-B6B485D8627A}"/>
              </a:ext>
            </a:extLst>
          </p:cNvPr>
          <p:cNvSpPr txBox="1"/>
          <p:nvPr/>
        </p:nvSpPr>
        <p:spPr>
          <a:xfrm rot="472972">
            <a:off x="5487019" y="1709873"/>
            <a:ext cx="16567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" dirty="0">
                <a:latin typeface="Poppins" panose="00000500000000000000" pitchFamily="2" charset="0"/>
                <a:cs typeface="Poppins" panose="00000500000000000000" pitchFamily="2" charset="0"/>
              </a:rPr>
              <a:t>Wireless Data Transfer to a Mobile App Outside the local Network</a:t>
            </a:r>
          </a:p>
        </p:txBody>
      </p:sp>
      <p:cxnSp>
        <p:nvCxnSpPr>
          <p:cNvPr id="1037" name="Connector: Curved 1036">
            <a:extLst>
              <a:ext uri="{FF2B5EF4-FFF2-40B4-BE49-F238E27FC236}">
                <a16:creationId xmlns:a16="http://schemas.microsoft.com/office/drawing/2014/main" id="{0099A289-C6A1-A482-5736-A7EC4084D7EB}"/>
              </a:ext>
            </a:extLst>
          </p:cNvPr>
          <p:cNvCxnSpPr>
            <a:cxnSpLocks/>
            <a:endCxn id="1089" idx="2"/>
          </p:cNvCxnSpPr>
          <p:nvPr/>
        </p:nvCxnSpPr>
        <p:spPr>
          <a:xfrm rot="10800000">
            <a:off x="1563386" y="3317881"/>
            <a:ext cx="505081" cy="351795"/>
          </a:xfrm>
          <a:prstGeom prst="curvedConnector2">
            <a:avLst/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D458BA20-D0FA-FA8B-CBEC-1FF58626FB3C}"/>
              </a:ext>
            </a:extLst>
          </p:cNvPr>
          <p:cNvSpPr txBox="1"/>
          <p:nvPr/>
        </p:nvSpPr>
        <p:spPr>
          <a:xfrm>
            <a:off x="246275" y="2148270"/>
            <a:ext cx="16567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" dirty="0">
                <a:latin typeface="Poppins" panose="00000500000000000000" pitchFamily="2" charset="0"/>
                <a:cs typeface="Poppins" panose="00000500000000000000" pitchFamily="2" charset="0"/>
              </a:rPr>
              <a:t>Wireless Data Transfer which is in Local Network </a:t>
            </a:r>
          </a:p>
        </p:txBody>
      </p:sp>
      <p:sp>
        <p:nvSpPr>
          <p:cNvPr id="1047" name="Title 3">
            <a:extLst>
              <a:ext uri="{FF2B5EF4-FFF2-40B4-BE49-F238E27FC236}">
                <a16:creationId xmlns:a16="http://schemas.microsoft.com/office/drawing/2014/main" id="{92A2380A-C858-1777-CD18-B0752D8CB133}"/>
              </a:ext>
            </a:extLst>
          </p:cNvPr>
          <p:cNvSpPr txBox="1">
            <a:spLocks/>
          </p:cNvSpPr>
          <p:nvPr/>
        </p:nvSpPr>
        <p:spPr>
          <a:xfrm>
            <a:off x="2233277" y="193737"/>
            <a:ext cx="4677446" cy="674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b="1" dirty="0">
                <a:latin typeface="Poppins" panose="00000500000000000000" pitchFamily="2" charset="0"/>
                <a:cs typeface="Poppins" panose="00000500000000000000" pitchFamily="2" charset="0"/>
              </a:rPr>
              <a:t>How </a:t>
            </a:r>
            <a:r>
              <a:rPr lang="en-GB" sz="3000" b="1" dirty="0">
                <a:solidFill>
                  <a:srgbClr val="00A99D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“</a:t>
            </a:r>
            <a:r>
              <a:rPr lang="en-GB" sz="3000" b="1" dirty="0" err="1">
                <a:solidFill>
                  <a:srgbClr val="00A99D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সচেতন</a:t>
            </a:r>
            <a:r>
              <a:rPr lang="en-GB" sz="3000" b="1" dirty="0">
                <a:solidFill>
                  <a:srgbClr val="00A99D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” </a:t>
            </a:r>
            <a:r>
              <a:rPr lang="en-GB" sz="3000" b="1" dirty="0">
                <a:latin typeface="Poppins" panose="00000500000000000000" pitchFamily="2" charset="0"/>
                <a:cs typeface="Poppins" panose="00000500000000000000" pitchFamily="2" charset="0"/>
              </a:rPr>
              <a:t>Works</a:t>
            </a:r>
            <a:endParaRPr lang="en-BD" sz="3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049" name="Connector: Curved 1048">
            <a:extLst>
              <a:ext uri="{FF2B5EF4-FFF2-40B4-BE49-F238E27FC236}">
                <a16:creationId xmlns:a16="http://schemas.microsoft.com/office/drawing/2014/main" id="{9785980F-024E-292B-3EDE-C9BBE808B87B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5944623" y="3798146"/>
            <a:ext cx="458711" cy="455316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Connector: Curved 1066">
            <a:extLst>
              <a:ext uri="{FF2B5EF4-FFF2-40B4-BE49-F238E27FC236}">
                <a16:creationId xmlns:a16="http://schemas.microsoft.com/office/drawing/2014/main" id="{5D40140C-3133-ACFD-2FE6-84A07758D298}"/>
              </a:ext>
            </a:extLst>
          </p:cNvPr>
          <p:cNvCxnSpPr>
            <a:cxnSpLocks/>
            <a:stCxn id="1070" idx="0"/>
          </p:cNvCxnSpPr>
          <p:nvPr/>
        </p:nvCxnSpPr>
        <p:spPr>
          <a:xfrm rot="16200000" flipH="1">
            <a:off x="4883435" y="-333548"/>
            <a:ext cx="555493" cy="4331450"/>
          </a:xfrm>
          <a:prstGeom prst="curvedConnector4">
            <a:avLst>
              <a:gd name="adj1" fmla="val -82640"/>
              <a:gd name="adj2" fmla="val 49285"/>
            </a:avLst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0" name="Picture 6" descr="Internet Icon Vector Art, Icons, and Graphics for Free Download">
            <a:extLst>
              <a:ext uri="{FF2B5EF4-FFF2-40B4-BE49-F238E27FC236}">
                <a16:creationId xmlns:a16="http://schemas.microsoft.com/office/drawing/2014/main" id="{DBDB811E-8829-E52E-DA32-237F380A1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32" y="1554431"/>
            <a:ext cx="649250" cy="6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8" name="Connector: Curved 1077">
            <a:extLst>
              <a:ext uri="{FF2B5EF4-FFF2-40B4-BE49-F238E27FC236}">
                <a16:creationId xmlns:a16="http://schemas.microsoft.com/office/drawing/2014/main" id="{20312330-36A5-4C0F-0A0E-5B5A0703F5B0}"/>
              </a:ext>
            </a:extLst>
          </p:cNvPr>
          <p:cNvCxnSpPr>
            <a:cxnSpLocks/>
            <a:endCxn id="1070" idx="2"/>
          </p:cNvCxnSpPr>
          <p:nvPr/>
        </p:nvCxnSpPr>
        <p:spPr>
          <a:xfrm rot="5400000" flipH="1" flipV="1">
            <a:off x="2266896" y="2542626"/>
            <a:ext cx="1067505" cy="389617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9" name="Picture 8" descr="Local network - Free computer icons">
            <a:extLst>
              <a:ext uri="{FF2B5EF4-FFF2-40B4-BE49-F238E27FC236}">
                <a16:creationId xmlns:a16="http://schemas.microsoft.com/office/drawing/2014/main" id="{A25E8ACA-03BC-A948-CCC4-C696BAED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65" y="2744640"/>
            <a:ext cx="573240" cy="5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3" name="Connector: Curved 1092">
            <a:extLst>
              <a:ext uri="{FF2B5EF4-FFF2-40B4-BE49-F238E27FC236}">
                <a16:creationId xmlns:a16="http://schemas.microsoft.com/office/drawing/2014/main" id="{9B1780A2-E055-1146-BB2A-222072CBAFB4}"/>
              </a:ext>
            </a:extLst>
          </p:cNvPr>
          <p:cNvCxnSpPr>
            <a:cxnSpLocks/>
            <a:stCxn id="1089" idx="1"/>
            <a:endCxn id="1041" idx="2"/>
          </p:cNvCxnSpPr>
          <p:nvPr/>
        </p:nvCxnSpPr>
        <p:spPr>
          <a:xfrm rot="10800000">
            <a:off x="1074631" y="2425270"/>
            <a:ext cx="202134" cy="605991"/>
          </a:xfrm>
          <a:prstGeom prst="curvedConnector2">
            <a:avLst/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device&#10;&#10;Description automatically generated">
            <a:extLst>
              <a:ext uri="{FF2B5EF4-FFF2-40B4-BE49-F238E27FC236}">
                <a16:creationId xmlns:a16="http://schemas.microsoft.com/office/drawing/2014/main" id="{8B508F91-F852-54EC-D3BC-9F59770BE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7833" y="675513"/>
            <a:ext cx="1689342" cy="3677480"/>
          </a:xfrm>
          <a:prstGeom prst="rect">
            <a:avLst/>
          </a:prstGeom>
          <a:ln w="9525">
            <a:solidFill>
              <a:srgbClr val="00A99D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8C53E5-E26A-6E7F-12DD-3CBD6A9CF0A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4482" r="16392" b="17961"/>
          <a:stretch/>
        </p:blipFill>
        <p:spPr>
          <a:xfrm>
            <a:off x="179933" y="417656"/>
            <a:ext cx="2080716" cy="165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1124;p40">
            <a:extLst>
              <a:ext uri="{FF2B5EF4-FFF2-40B4-BE49-F238E27FC236}">
                <a16:creationId xmlns:a16="http://schemas.microsoft.com/office/drawing/2014/main" id="{A38D570F-C33E-43B3-E0C5-E7BCE5554CF2}"/>
              </a:ext>
            </a:extLst>
          </p:cNvPr>
          <p:cNvSpPr/>
          <p:nvPr/>
        </p:nvSpPr>
        <p:spPr>
          <a:xfrm>
            <a:off x="1956557" y="2609295"/>
            <a:ext cx="3302580" cy="529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Electrolyte</a:t>
            </a:r>
            <a:r>
              <a:rPr lang="en-US" sz="1100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 Imbalance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Sensors</a:t>
            </a:r>
            <a:endParaRPr lang="en-US" sz="1100" dirty="0"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</p:txBody>
      </p:sp>
      <p:grpSp>
        <p:nvGrpSpPr>
          <p:cNvPr id="5" name="Google Shape;1094;p40">
            <a:extLst>
              <a:ext uri="{FF2B5EF4-FFF2-40B4-BE49-F238E27FC236}">
                <a16:creationId xmlns:a16="http://schemas.microsoft.com/office/drawing/2014/main" id="{DA3D1A2D-1A54-9264-70EE-3728E7B68838}"/>
              </a:ext>
            </a:extLst>
          </p:cNvPr>
          <p:cNvGrpSpPr/>
          <p:nvPr/>
        </p:nvGrpSpPr>
        <p:grpSpPr>
          <a:xfrm>
            <a:off x="864068" y="1739104"/>
            <a:ext cx="2212948" cy="2150909"/>
            <a:chOff x="1564590" y="1895221"/>
            <a:chExt cx="2212948" cy="2150909"/>
          </a:xfrm>
        </p:grpSpPr>
        <p:sp>
          <p:nvSpPr>
            <p:cNvPr id="6" name="Google Shape;1095;p40">
              <a:extLst>
                <a:ext uri="{FF2B5EF4-FFF2-40B4-BE49-F238E27FC236}">
                  <a16:creationId xmlns:a16="http://schemas.microsoft.com/office/drawing/2014/main" id="{531C14DC-5112-8207-E027-E8426B923A80}"/>
                </a:ext>
              </a:extLst>
            </p:cNvPr>
            <p:cNvSpPr/>
            <p:nvPr/>
          </p:nvSpPr>
          <p:spPr>
            <a:xfrm>
              <a:off x="1564590" y="2595056"/>
              <a:ext cx="496101" cy="754825"/>
            </a:xfrm>
            <a:custGeom>
              <a:avLst/>
              <a:gdLst/>
              <a:ahLst/>
              <a:cxnLst/>
              <a:rect l="l" t="t" r="r" b="b"/>
              <a:pathLst>
                <a:path w="26287" h="39996" extrusionOk="0">
                  <a:moveTo>
                    <a:pt x="20015" y="1"/>
                  </a:moveTo>
                  <a:lnTo>
                    <a:pt x="1" y="19982"/>
                  </a:lnTo>
                  <a:lnTo>
                    <a:pt x="20015" y="39996"/>
                  </a:lnTo>
                  <a:cubicBezTo>
                    <a:pt x="23951" y="34325"/>
                    <a:pt x="26286" y="27420"/>
                    <a:pt x="26286" y="19982"/>
                  </a:cubicBezTo>
                  <a:cubicBezTo>
                    <a:pt x="26286" y="12543"/>
                    <a:pt x="23951" y="5671"/>
                    <a:pt x="200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" name="Google Shape;1096;p40">
              <a:extLst>
                <a:ext uri="{FF2B5EF4-FFF2-40B4-BE49-F238E27FC236}">
                  <a16:creationId xmlns:a16="http://schemas.microsoft.com/office/drawing/2014/main" id="{DBD3A5DC-7FC0-BED4-4C3E-E7A57464CB62}"/>
                </a:ext>
              </a:extLst>
            </p:cNvPr>
            <p:cNvSpPr/>
            <p:nvPr/>
          </p:nvSpPr>
          <p:spPr>
            <a:xfrm>
              <a:off x="2279916" y="1895221"/>
              <a:ext cx="773716" cy="1016718"/>
            </a:xfrm>
            <a:custGeom>
              <a:avLst/>
              <a:gdLst/>
              <a:ahLst/>
              <a:cxnLst/>
              <a:rect l="l" t="t" r="r" b="b"/>
              <a:pathLst>
                <a:path w="40997" h="53873" extrusionOk="0">
                  <a:moveTo>
                    <a:pt x="14110" y="29521"/>
                  </a:moveTo>
                  <a:cubicBezTo>
                    <a:pt x="16779" y="36160"/>
                    <a:pt x="18213" y="42998"/>
                    <a:pt x="18080" y="48702"/>
                  </a:cubicBezTo>
                  <a:lnTo>
                    <a:pt x="17980" y="53872"/>
                  </a:lnTo>
                  <a:lnTo>
                    <a:pt x="40996" y="44566"/>
                  </a:lnTo>
                  <a:lnTo>
                    <a:pt x="37360" y="40930"/>
                  </a:lnTo>
                  <a:cubicBezTo>
                    <a:pt x="33291" y="36893"/>
                    <a:pt x="29588" y="30989"/>
                    <a:pt x="26886" y="24351"/>
                  </a:cubicBezTo>
                  <a:cubicBezTo>
                    <a:pt x="24217" y="17680"/>
                    <a:pt x="22783" y="10875"/>
                    <a:pt x="22916" y="5171"/>
                  </a:cubicBezTo>
                  <a:lnTo>
                    <a:pt x="23017" y="0"/>
                  </a:lnTo>
                  <a:lnTo>
                    <a:pt x="0" y="9307"/>
                  </a:lnTo>
                  <a:lnTo>
                    <a:pt x="3636" y="12943"/>
                  </a:lnTo>
                  <a:cubicBezTo>
                    <a:pt x="7706" y="16979"/>
                    <a:pt x="11408" y="22850"/>
                    <a:pt x="14110" y="295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" name="Google Shape;1097;p40">
              <a:extLst>
                <a:ext uri="{FF2B5EF4-FFF2-40B4-BE49-F238E27FC236}">
                  <a16:creationId xmlns:a16="http://schemas.microsoft.com/office/drawing/2014/main" id="{277E677F-52A0-A20C-C0DC-FC10BC94BC5E}"/>
                </a:ext>
              </a:extLst>
            </p:cNvPr>
            <p:cNvSpPr/>
            <p:nvPr/>
          </p:nvSpPr>
          <p:spPr>
            <a:xfrm>
              <a:off x="2421392" y="2501889"/>
              <a:ext cx="939907" cy="940549"/>
            </a:xfrm>
            <a:custGeom>
              <a:avLst/>
              <a:gdLst/>
              <a:ahLst/>
              <a:cxnLst/>
              <a:rect l="l" t="t" r="r" b="b"/>
              <a:pathLst>
                <a:path w="49803" h="49837" extrusionOk="0">
                  <a:moveTo>
                    <a:pt x="49803" y="24919"/>
                  </a:moveTo>
                  <a:cubicBezTo>
                    <a:pt x="49803" y="38695"/>
                    <a:pt x="38662" y="49837"/>
                    <a:pt x="24885" y="49837"/>
                  </a:cubicBezTo>
                  <a:cubicBezTo>
                    <a:pt x="11142" y="49837"/>
                    <a:pt x="1" y="38695"/>
                    <a:pt x="1" y="24919"/>
                  </a:cubicBezTo>
                  <a:cubicBezTo>
                    <a:pt x="1" y="11175"/>
                    <a:pt x="11142" y="1"/>
                    <a:pt x="24885" y="1"/>
                  </a:cubicBezTo>
                  <a:cubicBezTo>
                    <a:pt x="38662" y="1"/>
                    <a:pt x="49803" y="11175"/>
                    <a:pt x="49803" y="249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" name="Google Shape;1098;p40">
              <a:extLst>
                <a:ext uri="{FF2B5EF4-FFF2-40B4-BE49-F238E27FC236}">
                  <a16:creationId xmlns:a16="http://schemas.microsoft.com/office/drawing/2014/main" id="{21113AF5-7422-DEE6-678B-9BFE80E941D1}"/>
                </a:ext>
              </a:extLst>
            </p:cNvPr>
            <p:cNvSpPr/>
            <p:nvPr/>
          </p:nvSpPr>
          <p:spPr>
            <a:xfrm>
              <a:off x="2467343" y="2548482"/>
              <a:ext cx="847998" cy="847375"/>
            </a:xfrm>
            <a:custGeom>
              <a:avLst/>
              <a:gdLst/>
              <a:ahLst/>
              <a:cxnLst/>
              <a:rect l="l" t="t" r="r" b="b"/>
              <a:pathLst>
                <a:path w="44933" h="44900" extrusionOk="0">
                  <a:moveTo>
                    <a:pt x="44933" y="22450"/>
                  </a:moveTo>
                  <a:cubicBezTo>
                    <a:pt x="44933" y="34859"/>
                    <a:pt x="34859" y="44899"/>
                    <a:pt x="22450" y="44899"/>
                  </a:cubicBezTo>
                  <a:cubicBezTo>
                    <a:pt x="10075" y="44899"/>
                    <a:pt x="1" y="34859"/>
                    <a:pt x="1" y="22450"/>
                  </a:cubicBezTo>
                  <a:cubicBezTo>
                    <a:pt x="1" y="10041"/>
                    <a:pt x="10075" y="0"/>
                    <a:pt x="22450" y="0"/>
                  </a:cubicBezTo>
                  <a:cubicBezTo>
                    <a:pt x="34859" y="0"/>
                    <a:pt x="44933" y="10041"/>
                    <a:pt x="44933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0" name="Google Shape;1099;p40">
              <a:extLst>
                <a:ext uri="{FF2B5EF4-FFF2-40B4-BE49-F238E27FC236}">
                  <a16:creationId xmlns:a16="http://schemas.microsoft.com/office/drawing/2014/main" id="{AE498CB7-C8EC-6864-9371-A0C6E4290B1D}"/>
                </a:ext>
              </a:extLst>
            </p:cNvPr>
            <p:cNvSpPr/>
            <p:nvPr/>
          </p:nvSpPr>
          <p:spPr>
            <a:xfrm>
              <a:off x="2291729" y="3029413"/>
              <a:ext cx="773697" cy="1016718"/>
            </a:xfrm>
            <a:custGeom>
              <a:avLst/>
              <a:gdLst/>
              <a:ahLst/>
              <a:cxnLst/>
              <a:rect l="l" t="t" r="r" b="b"/>
              <a:pathLst>
                <a:path w="40996" h="53873" extrusionOk="0">
                  <a:moveTo>
                    <a:pt x="17980" y="0"/>
                  </a:moveTo>
                  <a:lnTo>
                    <a:pt x="18080" y="5171"/>
                  </a:lnTo>
                  <a:cubicBezTo>
                    <a:pt x="18213" y="10875"/>
                    <a:pt x="16779" y="17679"/>
                    <a:pt x="14077" y="24351"/>
                  </a:cubicBezTo>
                  <a:cubicBezTo>
                    <a:pt x="11408" y="31022"/>
                    <a:pt x="7672" y="36893"/>
                    <a:pt x="3636" y="40929"/>
                  </a:cubicBezTo>
                  <a:lnTo>
                    <a:pt x="0" y="44565"/>
                  </a:lnTo>
                  <a:lnTo>
                    <a:pt x="23016" y="53872"/>
                  </a:lnTo>
                  <a:lnTo>
                    <a:pt x="22916" y="48702"/>
                  </a:lnTo>
                  <a:cubicBezTo>
                    <a:pt x="22783" y="42998"/>
                    <a:pt x="24217" y="36193"/>
                    <a:pt x="26886" y="29521"/>
                  </a:cubicBezTo>
                  <a:cubicBezTo>
                    <a:pt x="29588" y="22850"/>
                    <a:pt x="33290" y="16979"/>
                    <a:pt x="37327" y="12943"/>
                  </a:cubicBezTo>
                  <a:lnTo>
                    <a:pt x="40996" y="93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1" name="Google Shape;1100;p40">
              <a:extLst>
                <a:ext uri="{FF2B5EF4-FFF2-40B4-BE49-F238E27FC236}">
                  <a16:creationId xmlns:a16="http://schemas.microsoft.com/office/drawing/2014/main" id="{8F6A69C8-B589-6763-F6D5-9D74FF31AEF7}"/>
                </a:ext>
              </a:extLst>
            </p:cNvPr>
            <p:cNvSpPr/>
            <p:nvPr/>
          </p:nvSpPr>
          <p:spPr>
            <a:xfrm>
              <a:off x="1980698" y="2922395"/>
              <a:ext cx="136618" cy="136618"/>
            </a:xfrm>
            <a:custGeom>
              <a:avLst/>
              <a:gdLst/>
              <a:ahLst/>
              <a:cxnLst/>
              <a:rect l="l" t="t" r="r" b="b"/>
              <a:pathLst>
                <a:path w="7239" h="7239" extrusionOk="0">
                  <a:moveTo>
                    <a:pt x="7239" y="3636"/>
                  </a:moveTo>
                  <a:cubicBezTo>
                    <a:pt x="7239" y="5638"/>
                    <a:pt x="5604" y="7239"/>
                    <a:pt x="3603" y="7239"/>
                  </a:cubicBezTo>
                  <a:cubicBezTo>
                    <a:pt x="1635" y="7239"/>
                    <a:pt x="0" y="5638"/>
                    <a:pt x="0" y="3636"/>
                  </a:cubicBezTo>
                  <a:cubicBezTo>
                    <a:pt x="0" y="1635"/>
                    <a:pt x="1635" y="0"/>
                    <a:pt x="3603" y="0"/>
                  </a:cubicBezTo>
                  <a:cubicBezTo>
                    <a:pt x="5604" y="0"/>
                    <a:pt x="7239" y="1635"/>
                    <a:pt x="7239" y="36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Google Shape;1101;p40">
              <a:extLst>
                <a:ext uri="{FF2B5EF4-FFF2-40B4-BE49-F238E27FC236}">
                  <a16:creationId xmlns:a16="http://schemas.microsoft.com/office/drawing/2014/main" id="{746717F1-38F3-C3E0-A391-D03B45C789B1}"/>
                </a:ext>
              </a:extLst>
            </p:cNvPr>
            <p:cNvSpPr/>
            <p:nvPr/>
          </p:nvSpPr>
          <p:spPr>
            <a:xfrm>
              <a:off x="2035462" y="2958910"/>
              <a:ext cx="420536" cy="27082"/>
            </a:xfrm>
            <a:custGeom>
              <a:avLst/>
              <a:gdLst/>
              <a:ahLst/>
              <a:cxnLst/>
              <a:rect l="l" t="t" r="r" b="b"/>
              <a:pathLst>
                <a:path w="22283" h="1435" extrusionOk="0">
                  <a:moveTo>
                    <a:pt x="0" y="0"/>
                  </a:moveTo>
                  <a:lnTo>
                    <a:pt x="22283" y="0"/>
                  </a:lnTo>
                  <a:lnTo>
                    <a:pt x="22283" y="1435"/>
                  </a:lnTo>
                  <a:lnTo>
                    <a:pt x="0" y="14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3" name="Google Shape;1102;p40">
              <a:extLst>
                <a:ext uri="{FF2B5EF4-FFF2-40B4-BE49-F238E27FC236}">
                  <a16:creationId xmlns:a16="http://schemas.microsoft.com/office/drawing/2014/main" id="{9CAF75FA-BBE0-855A-A0A1-F3B0590ECF1B}"/>
                </a:ext>
              </a:extLst>
            </p:cNvPr>
            <p:cNvSpPr/>
            <p:nvPr/>
          </p:nvSpPr>
          <p:spPr>
            <a:xfrm>
              <a:off x="1969979" y="2904769"/>
              <a:ext cx="135372" cy="135372"/>
            </a:xfrm>
            <a:custGeom>
              <a:avLst/>
              <a:gdLst/>
              <a:ahLst/>
              <a:cxnLst/>
              <a:rect l="l" t="t" r="r" b="b"/>
              <a:pathLst>
                <a:path w="7173" h="7173" extrusionOk="0">
                  <a:moveTo>
                    <a:pt x="7173" y="3570"/>
                  </a:moveTo>
                  <a:cubicBezTo>
                    <a:pt x="7173" y="5571"/>
                    <a:pt x="5572" y="7172"/>
                    <a:pt x="3604" y="7172"/>
                  </a:cubicBezTo>
                  <a:cubicBezTo>
                    <a:pt x="1602" y="7172"/>
                    <a:pt x="1" y="5571"/>
                    <a:pt x="1" y="3570"/>
                  </a:cubicBezTo>
                  <a:cubicBezTo>
                    <a:pt x="1" y="1602"/>
                    <a:pt x="1602" y="0"/>
                    <a:pt x="3604" y="0"/>
                  </a:cubicBezTo>
                  <a:cubicBezTo>
                    <a:pt x="5572" y="0"/>
                    <a:pt x="7173" y="1602"/>
                    <a:pt x="7173" y="3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Google Shape;1103;p40">
              <a:extLst>
                <a:ext uri="{FF2B5EF4-FFF2-40B4-BE49-F238E27FC236}">
                  <a16:creationId xmlns:a16="http://schemas.microsoft.com/office/drawing/2014/main" id="{6EE1793D-C432-76B8-CCB5-50B118FD1868}"/>
                </a:ext>
              </a:extLst>
            </p:cNvPr>
            <p:cNvSpPr/>
            <p:nvPr/>
          </p:nvSpPr>
          <p:spPr>
            <a:xfrm>
              <a:off x="2002098" y="2936246"/>
              <a:ext cx="71772" cy="71791"/>
            </a:xfrm>
            <a:custGeom>
              <a:avLst/>
              <a:gdLst/>
              <a:ahLst/>
              <a:cxnLst/>
              <a:rect l="l" t="t" r="r" b="b"/>
              <a:pathLst>
                <a:path w="3803" h="3804" extrusionOk="0">
                  <a:moveTo>
                    <a:pt x="3803" y="1902"/>
                  </a:moveTo>
                  <a:cubicBezTo>
                    <a:pt x="3803" y="2969"/>
                    <a:pt x="2936" y="3803"/>
                    <a:pt x="1902" y="3803"/>
                  </a:cubicBezTo>
                  <a:cubicBezTo>
                    <a:pt x="834" y="3803"/>
                    <a:pt x="0" y="2969"/>
                    <a:pt x="0" y="1902"/>
                  </a:cubicBezTo>
                  <a:cubicBezTo>
                    <a:pt x="0" y="868"/>
                    <a:pt x="834" y="0"/>
                    <a:pt x="1902" y="0"/>
                  </a:cubicBezTo>
                  <a:cubicBezTo>
                    <a:pt x="2936" y="0"/>
                    <a:pt x="3803" y="868"/>
                    <a:pt x="3803" y="19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Google Shape;1104;p40">
              <a:extLst>
                <a:ext uri="{FF2B5EF4-FFF2-40B4-BE49-F238E27FC236}">
                  <a16:creationId xmlns:a16="http://schemas.microsoft.com/office/drawing/2014/main" id="{D31480A2-8973-C593-D2F8-6C82D69F1531}"/>
                </a:ext>
              </a:extLst>
            </p:cNvPr>
            <p:cNvSpPr/>
            <p:nvPr/>
          </p:nvSpPr>
          <p:spPr>
            <a:xfrm>
              <a:off x="3357002" y="2972438"/>
              <a:ext cx="420536" cy="3171"/>
            </a:xfrm>
            <a:custGeom>
              <a:avLst/>
              <a:gdLst/>
              <a:ahLst/>
              <a:cxnLst/>
              <a:rect l="l" t="t" r="r" b="b"/>
              <a:pathLst>
                <a:path w="22283" h="168" extrusionOk="0">
                  <a:moveTo>
                    <a:pt x="0" y="1"/>
                  </a:moveTo>
                  <a:lnTo>
                    <a:pt x="0" y="167"/>
                  </a:lnTo>
                  <a:lnTo>
                    <a:pt x="22283" y="167"/>
                  </a:lnTo>
                  <a:lnTo>
                    <a:pt x="22283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6" name="Google Shape;1105;p40">
              <a:extLst>
                <a:ext uri="{FF2B5EF4-FFF2-40B4-BE49-F238E27FC236}">
                  <a16:creationId xmlns:a16="http://schemas.microsoft.com/office/drawing/2014/main" id="{1BA5ACF4-592C-B940-8929-ACF4B0B874D0}"/>
                </a:ext>
              </a:extLst>
            </p:cNvPr>
            <p:cNvSpPr/>
            <p:nvPr/>
          </p:nvSpPr>
          <p:spPr>
            <a:xfrm>
              <a:off x="2617161" y="3125712"/>
              <a:ext cx="33366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Google Shape;1106;p40">
              <a:extLst>
                <a:ext uri="{FF2B5EF4-FFF2-40B4-BE49-F238E27FC236}">
                  <a16:creationId xmlns:a16="http://schemas.microsoft.com/office/drawing/2014/main" id="{027B1181-0F6D-0522-4ED1-18455FC8759F}"/>
                </a:ext>
              </a:extLst>
            </p:cNvPr>
            <p:cNvSpPr/>
            <p:nvPr/>
          </p:nvSpPr>
          <p:spPr>
            <a:xfrm>
              <a:off x="2610235" y="2383549"/>
              <a:ext cx="33430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8" name="Google Shape;1107;p40">
              <a:extLst>
                <a:ext uri="{FF2B5EF4-FFF2-40B4-BE49-F238E27FC236}">
                  <a16:creationId xmlns:a16="http://schemas.microsoft.com/office/drawing/2014/main" id="{08E47F30-8BC8-83F3-1972-B532C9823FE3}"/>
                </a:ext>
              </a:extLst>
            </p:cNvPr>
            <p:cNvSpPr/>
            <p:nvPr/>
          </p:nvSpPr>
          <p:spPr>
            <a:xfrm>
              <a:off x="2552320" y="2633459"/>
              <a:ext cx="677410" cy="677391"/>
            </a:xfrm>
            <a:custGeom>
              <a:avLst/>
              <a:gdLst/>
              <a:ahLst/>
              <a:cxnLst/>
              <a:rect l="l" t="t" r="r" b="b"/>
              <a:pathLst>
                <a:path w="35894" h="35893" extrusionOk="0">
                  <a:moveTo>
                    <a:pt x="35893" y="17947"/>
                  </a:moveTo>
                  <a:cubicBezTo>
                    <a:pt x="35893" y="27854"/>
                    <a:pt x="27887" y="35893"/>
                    <a:pt x="17947" y="35893"/>
                  </a:cubicBezTo>
                  <a:cubicBezTo>
                    <a:pt x="8040" y="35893"/>
                    <a:pt x="1" y="27854"/>
                    <a:pt x="1" y="17947"/>
                  </a:cubicBezTo>
                  <a:cubicBezTo>
                    <a:pt x="1" y="8040"/>
                    <a:pt x="8040" y="0"/>
                    <a:pt x="17947" y="0"/>
                  </a:cubicBezTo>
                  <a:cubicBezTo>
                    <a:pt x="27887" y="0"/>
                    <a:pt x="35893" y="8040"/>
                    <a:pt x="35893" y="179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9" name="Google Shape;1108;p40">
              <a:extLst>
                <a:ext uri="{FF2B5EF4-FFF2-40B4-BE49-F238E27FC236}">
                  <a16:creationId xmlns:a16="http://schemas.microsoft.com/office/drawing/2014/main" id="{869FEDB6-CB7C-48F1-3BD2-6FB150BBA8A8}"/>
                </a:ext>
              </a:extLst>
            </p:cNvPr>
            <p:cNvSpPr/>
            <p:nvPr/>
          </p:nvSpPr>
          <p:spPr>
            <a:xfrm>
              <a:off x="2622822" y="2703961"/>
              <a:ext cx="537017" cy="537017"/>
            </a:xfrm>
            <a:custGeom>
              <a:avLst/>
              <a:gdLst/>
              <a:ahLst/>
              <a:cxnLst/>
              <a:rect l="l" t="t" r="r" b="b"/>
              <a:pathLst>
                <a:path w="28455" h="28455" extrusionOk="0">
                  <a:moveTo>
                    <a:pt x="28455" y="14211"/>
                  </a:moveTo>
                  <a:cubicBezTo>
                    <a:pt x="28455" y="22083"/>
                    <a:pt x="22083" y="28454"/>
                    <a:pt x="14211" y="28454"/>
                  </a:cubicBezTo>
                  <a:cubicBezTo>
                    <a:pt x="6372" y="28454"/>
                    <a:pt x="1" y="22083"/>
                    <a:pt x="1" y="14211"/>
                  </a:cubicBezTo>
                  <a:cubicBezTo>
                    <a:pt x="1" y="6372"/>
                    <a:pt x="6372" y="0"/>
                    <a:pt x="14211" y="0"/>
                  </a:cubicBezTo>
                  <a:cubicBezTo>
                    <a:pt x="22083" y="0"/>
                    <a:pt x="28455" y="6372"/>
                    <a:pt x="28455" y="142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1"/>
                  </a:solidFill>
                  <a:latin typeface="Poppins" panose="00000500000000000000" pitchFamily="2" charset="0"/>
                  <a:ea typeface="Roboto"/>
                  <a:cs typeface="Poppins" panose="00000500000000000000" pitchFamily="2" charset="0"/>
                  <a:sym typeface="Roboto"/>
                </a:rPr>
                <a:t>2</a:t>
              </a: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1" name="Google Shape;1110;p40">
            <a:extLst>
              <a:ext uri="{FF2B5EF4-FFF2-40B4-BE49-F238E27FC236}">
                <a16:creationId xmlns:a16="http://schemas.microsoft.com/office/drawing/2014/main" id="{0A35E872-7B58-9FFE-8907-0F69B4D2D91A}"/>
              </a:ext>
            </a:extLst>
          </p:cNvPr>
          <p:cNvSpPr/>
          <p:nvPr/>
        </p:nvSpPr>
        <p:spPr>
          <a:xfrm>
            <a:off x="2161699" y="1431858"/>
            <a:ext cx="2352228" cy="53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Google Shape;1113;p40">
            <a:extLst>
              <a:ext uri="{FF2B5EF4-FFF2-40B4-BE49-F238E27FC236}">
                <a16:creationId xmlns:a16="http://schemas.microsoft.com/office/drawing/2014/main" id="{EF6CA10C-E89C-0E6A-7B0B-5F1B79322021}"/>
              </a:ext>
            </a:extLst>
          </p:cNvPr>
          <p:cNvSpPr/>
          <p:nvPr/>
        </p:nvSpPr>
        <p:spPr>
          <a:xfrm>
            <a:off x="2027666" y="3667158"/>
            <a:ext cx="2969411" cy="53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Google Shape;1116;p40">
            <a:extLst>
              <a:ext uri="{FF2B5EF4-FFF2-40B4-BE49-F238E27FC236}">
                <a16:creationId xmlns:a16="http://schemas.microsoft.com/office/drawing/2014/main" id="{0D4B7932-B089-69CF-958C-037905118449}"/>
              </a:ext>
            </a:extLst>
          </p:cNvPr>
          <p:cNvSpPr/>
          <p:nvPr/>
        </p:nvSpPr>
        <p:spPr>
          <a:xfrm>
            <a:off x="699207" y="2651163"/>
            <a:ext cx="164946" cy="330514"/>
          </a:xfrm>
          <a:custGeom>
            <a:avLst/>
            <a:gdLst/>
            <a:ahLst/>
            <a:cxnLst/>
            <a:rect l="l" t="t" r="r" b="b"/>
            <a:pathLst>
              <a:path w="8740" h="17513" extrusionOk="0">
                <a:moveTo>
                  <a:pt x="0" y="0"/>
                </a:moveTo>
                <a:lnTo>
                  <a:pt x="0" y="17513"/>
                </a:lnTo>
                <a:lnTo>
                  <a:pt x="8740" y="8740"/>
                </a:lnTo>
                <a:close/>
              </a:path>
            </a:pathLst>
          </a:custGeom>
          <a:solidFill>
            <a:srgbClr val="0B9F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Google Shape;1117;p40">
            <a:extLst>
              <a:ext uri="{FF2B5EF4-FFF2-40B4-BE49-F238E27FC236}">
                <a16:creationId xmlns:a16="http://schemas.microsoft.com/office/drawing/2014/main" id="{008E6427-B727-87A7-A620-14A598E712CB}"/>
              </a:ext>
            </a:extLst>
          </p:cNvPr>
          <p:cNvSpPr/>
          <p:nvPr/>
        </p:nvSpPr>
        <p:spPr>
          <a:xfrm>
            <a:off x="697320" y="2816082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Google Shape;1124;p40">
            <a:extLst>
              <a:ext uri="{FF2B5EF4-FFF2-40B4-BE49-F238E27FC236}">
                <a16:creationId xmlns:a16="http://schemas.microsoft.com/office/drawing/2014/main" id="{088E6774-37A5-36A7-1076-1D9CE120CAC2}"/>
              </a:ext>
            </a:extLst>
          </p:cNvPr>
          <p:cNvSpPr/>
          <p:nvPr/>
        </p:nvSpPr>
        <p:spPr>
          <a:xfrm>
            <a:off x="1868676" y="1431808"/>
            <a:ext cx="3390461" cy="529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ECG</a:t>
            </a:r>
            <a:r>
              <a:rPr lang="en-US" sz="1100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, </a:t>
            </a:r>
            <a:r>
              <a:rPr lang="en-US" sz="1100" b="1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Glucose</a:t>
            </a:r>
            <a:r>
              <a:rPr lang="en-US" sz="1100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, &amp; </a:t>
            </a:r>
            <a:r>
              <a:rPr lang="en-US" sz="1100" b="1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Spirometer</a:t>
            </a:r>
            <a:r>
              <a:rPr lang="en-US" sz="1100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sensors  </a:t>
            </a:r>
            <a:endParaRPr lang="en-US" sz="1100" dirty="0"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</p:txBody>
      </p:sp>
      <p:sp>
        <p:nvSpPr>
          <p:cNvPr id="36" name="Google Shape;1126;p40">
            <a:extLst>
              <a:ext uri="{FF2B5EF4-FFF2-40B4-BE49-F238E27FC236}">
                <a16:creationId xmlns:a16="http://schemas.microsoft.com/office/drawing/2014/main" id="{83384F5C-1320-AECE-D180-DC4367A13373}"/>
              </a:ext>
            </a:extLst>
          </p:cNvPr>
          <p:cNvSpPr/>
          <p:nvPr/>
        </p:nvSpPr>
        <p:spPr>
          <a:xfrm>
            <a:off x="2687438" y="3671229"/>
            <a:ext cx="2579912" cy="529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Telemedicine Camps </a:t>
            </a:r>
            <a:r>
              <a:rPr lang="en-US" sz="1100" dirty="0"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in remote villages</a:t>
            </a:r>
          </a:p>
        </p:txBody>
      </p:sp>
      <p:grpSp>
        <p:nvGrpSpPr>
          <p:cNvPr id="50" name="Google Shape;1140;p40">
            <a:extLst>
              <a:ext uri="{FF2B5EF4-FFF2-40B4-BE49-F238E27FC236}">
                <a16:creationId xmlns:a16="http://schemas.microsoft.com/office/drawing/2014/main" id="{682ED977-4536-D6D4-FD9C-DAD2E4BBF6F0}"/>
              </a:ext>
            </a:extLst>
          </p:cNvPr>
          <p:cNvGrpSpPr/>
          <p:nvPr/>
        </p:nvGrpSpPr>
        <p:grpSpPr>
          <a:xfrm>
            <a:off x="699153" y="2816003"/>
            <a:ext cx="1951696" cy="1586394"/>
            <a:chOff x="1399675" y="2972120"/>
            <a:chExt cx="1951696" cy="1586394"/>
          </a:xfrm>
        </p:grpSpPr>
        <p:sp>
          <p:nvSpPr>
            <p:cNvPr id="51" name="Google Shape;1141;p40">
              <a:extLst>
                <a:ext uri="{FF2B5EF4-FFF2-40B4-BE49-F238E27FC236}">
                  <a16:creationId xmlns:a16="http://schemas.microsoft.com/office/drawing/2014/main" id="{24F8388D-A212-5046-3279-0BC0B1F0C3F7}"/>
                </a:ext>
              </a:extLst>
            </p:cNvPr>
            <p:cNvSpPr/>
            <p:nvPr/>
          </p:nvSpPr>
          <p:spPr>
            <a:xfrm>
              <a:off x="1713785" y="3505304"/>
              <a:ext cx="449505" cy="447618"/>
            </a:xfrm>
            <a:custGeom>
              <a:avLst/>
              <a:gdLst/>
              <a:ahLst/>
              <a:cxnLst/>
              <a:rect l="l" t="t" r="r" b="b"/>
              <a:pathLst>
                <a:path w="23818" h="23718" extrusionOk="0">
                  <a:moveTo>
                    <a:pt x="22817" y="23717"/>
                  </a:moveTo>
                  <a:lnTo>
                    <a:pt x="1" y="1001"/>
                  </a:lnTo>
                  <a:lnTo>
                    <a:pt x="1001" y="0"/>
                  </a:lnTo>
                  <a:lnTo>
                    <a:pt x="23818" y="227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2" name="Google Shape;1142;p40">
              <a:extLst>
                <a:ext uri="{FF2B5EF4-FFF2-40B4-BE49-F238E27FC236}">
                  <a16:creationId xmlns:a16="http://schemas.microsoft.com/office/drawing/2014/main" id="{EF84146F-EBBC-CB3C-70CC-23C7CE3028FC}"/>
                </a:ext>
              </a:extLst>
            </p:cNvPr>
            <p:cNvSpPr/>
            <p:nvPr/>
          </p:nvSpPr>
          <p:spPr>
            <a:xfrm>
              <a:off x="1399675" y="2972120"/>
              <a:ext cx="542679" cy="661028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0" y="8774"/>
                  </a:moveTo>
                  <a:lnTo>
                    <a:pt x="0" y="35026"/>
                  </a:lnTo>
                  <a:cubicBezTo>
                    <a:pt x="11909" y="35026"/>
                    <a:pt x="22416" y="29088"/>
                    <a:pt x="28754" y="20015"/>
                  </a:cubicBezTo>
                  <a:lnTo>
                    <a:pt x="87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3" name="Google Shape;1143;p40">
              <a:extLst>
                <a:ext uri="{FF2B5EF4-FFF2-40B4-BE49-F238E27FC236}">
                  <a16:creationId xmlns:a16="http://schemas.microsoft.com/office/drawing/2014/main" id="{1B91D08D-4A96-8E09-770F-D4B2AFA53C6C}"/>
                </a:ext>
              </a:extLst>
            </p:cNvPr>
            <p:cNvSpPr/>
            <p:nvPr/>
          </p:nvSpPr>
          <p:spPr>
            <a:xfrm>
              <a:off x="1995226" y="3617984"/>
              <a:ext cx="940549" cy="940530"/>
            </a:xfrm>
            <a:custGeom>
              <a:avLst/>
              <a:gdLst/>
              <a:ahLst/>
              <a:cxnLst/>
              <a:rect l="l" t="t" r="r" b="b"/>
              <a:pathLst>
                <a:path w="49837" h="49836" extrusionOk="0">
                  <a:moveTo>
                    <a:pt x="49836" y="24918"/>
                  </a:moveTo>
                  <a:cubicBezTo>
                    <a:pt x="49836" y="38661"/>
                    <a:pt x="38662" y="49836"/>
                    <a:pt x="24919" y="49836"/>
                  </a:cubicBezTo>
                  <a:cubicBezTo>
                    <a:pt x="11142" y="49836"/>
                    <a:pt x="1" y="38661"/>
                    <a:pt x="1" y="24918"/>
                  </a:cubicBezTo>
                  <a:cubicBezTo>
                    <a:pt x="1" y="11175"/>
                    <a:pt x="11142" y="0"/>
                    <a:pt x="24919" y="0"/>
                  </a:cubicBezTo>
                  <a:cubicBezTo>
                    <a:pt x="38662" y="0"/>
                    <a:pt x="49836" y="11175"/>
                    <a:pt x="49836" y="249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4" name="Google Shape;1144;p40">
              <a:extLst>
                <a:ext uri="{FF2B5EF4-FFF2-40B4-BE49-F238E27FC236}">
                  <a16:creationId xmlns:a16="http://schemas.microsoft.com/office/drawing/2014/main" id="{5280D5B3-6C2D-4066-349C-9CC566135FDB}"/>
                </a:ext>
              </a:extLst>
            </p:cNvPr>
            <p:cNvSpPr/>
            <p:nvPr/>
          </p:nvSpPr>
          <p:spPr>
            <a:xfrm>
              <a:off x="2041818" y="3664558"/>
              <a:ext cx="847356" cy="847375"/>
            </a:xfrm>
            <a:custGeom>
              <a:avLst/>
              <a:gdLst/>
              <a:ahLst/>
              <a:cxnLst/>
              <a:rect l="l" t="t" r="r" b="b"/>
              <a:pathLst>
                <a:path w="44899" h="44900" extrusionOk="0">
                  <a:moveTo>
                    <a:pt x="44899" y="22450"/>
                  </a:moveTo>
                  <a:cubicBezTo>
                    <a:pt x="44899" y="34859"/>
                    <a:pt x="34858" y="44899"/>
                    <a:pt x="22450" y="44899"/>
                  </a:cubicBezTo>
                  <a:cubicBezTo>
                    <a:pt x="10041" y="44899"/>
                    <a:pt x="0" y="34859"/>
                    <a:pt x="0" y="22450"/>
                  </a:cubicBezTo>
                  <a:cubicBezTo>
                    <a:pt x="0" y="10041"/>
                    <a:pt x="10041" y="1"/>
                    <a:pt x="22450" y="1"/>
                  </a:cubicBezTo>
                  <a:cubicBezTo>
                    <a:pt x="34858" y="1"/>
                    <a:pt x="44899" y="10041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5" name="Google Shape;1145;p40">
              <a:extLst>
                <a:ext uri="{FF2B5EF4-FFF2-40B4-BE49-F238E27FC236}">
                  <a16:creationId xmlns:a16="http://schemas.microsoft.com/office/drawing/2014/main" id="{281DE33F-7BF7-43B9-FB7F-3573771BF923}"/>
                </a:ext>
              </a:extLst>
            </p:cNvPr>
            <p:cNvSpPr/>
            <p:nvPr/>
          </p:nvSpPr>
          <p:spPr>
            <a:xfrm>
              <a:off x="2930836" y="4086333"/>
              <a:ext cx="420536" cy="3171"/>
            </a:xfrm>
            <a:custGeom>
              <a:avLst/>
              <a:gdLst/>
              <a:ahLst/>
              <a:cxnLst/>
              <a:rect l="l" t="t" r="r" b="b"/>
              <a:pathLst>
                <a:path w="22283" h="168" extrusionOk="0">
                  <a:moveTo>
                    <a:pt x="0" y="1"/>
                  </a:moveTo>
                  <a:lnTo>
                    <a:pt x="0" y="168"/>
                  </a:lnTo>
                  <a:lnTo>
                    <a:pt x="22283" y="168"/>
                  </a:lnTo>
                  <a:lnTo>
                    <a:pt x="22283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6" name="Google Shape;1146;p40">
              <a:extLst>
                <a:ext uri="{FF2B5EF4-FFF2-40B4-BE49-F238E27FC236}">
                  <a16:creationId xmlns:a16="http://schemas.microsoft.com/office/drawing/2014/main" id="{0D069B2D-2552-CE56-8E7F-4E4E8EDD6D4A}"/>
                </a:ext>
              </a:extLst>
            </p:cNvPr>
            <p:cNvSpPr/>
            <p:nvPr/>
          </p:nvSpPr>
          <p:spPr>
            <a:xfrm>
              <a:off x="2405654" y="3512853"/>
              <a:ext cx="33430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7" name="Google Shape;1147;p40">
              <a:extLst>
                <a:ext uri="{FF2B5EF4-FFF2-40B4-BE49-F238E27FC236}">
                  <a16:creationId xmlns:a16="http://schemas.microsoft.com/office/drawing/2014/main" id="{739224E7-4787-CD57-3201-4426B75A72AA}"/>
                </a:ext>
              </a:extLst>
            </p:cNvPr>
            <p:cNvSpPr/>
            <p:nvPr/>
          </p:nvSpPr>
          <p:spPr>
            <a:xfrm>
              <a:off x="2126795" y="3749534"/>
              <a:ext cx="677391" cy="677410"/>
            </a:xfrm>
            <a:custGeom>
              <a:avLst/>
              <a:gdLst/>
              <a:ahLst/>
              <a:cxnLst/>
              <a:rect l="l" t="t" r="r" b="b"/>
              <a:pathLst>
                <a:path w="35893" h="35894" extrusionOk="0">
                  <a:moveTo>
                    <a:pt x="35893" y="17947"/>
                  </a:moveTo>
                  <a:cubicBezTo>
                    <a:pt x="35893" y="27854"/>
                    <a:pt x="27854" y="35893"/>
                    <a:pt x="17947" y="35893"/>
                  </a:cubicBezTo>
                  <a:cubicBezTo>
                    <a:pt x="8040" y="35893"/>
                    <a:pt x="0" y="27854"/>
                    <a:pt x="0" y="17947"/>
                  </a:cubicBezTo>
                  <a:cubicBezTo>
                    <a:pt x="0" y="8040"/>
                    <a:pt x="8040" y="1"/>
                    <a:pt x="17947" y="1"/>
                  </a:cubicBezTo>
                  <a:cubicBezTo>
                    <a:pt x="27854" y="1"/>
                    <a:pt x="35893" y="8040"/>
                    <a:pt x="35893" y="179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8" name="Google Shape;1148;p40">
              <a:extLst>
                <a:ext uri="{FF2B5EF4-FFF2-40B4-BE49-F238E27FC236}">
                  <a16:creationId xmlns:a16="http://schemas.microsoft.com/office/drawing/2014/main" id="{8E1E5E1E-CC4D-D25B-9D67-82F22CEA3E6F}"/>
                </a:ext>
              </a:extLst>
            </p:cNvPr>
            <p:cNvSpPr/>
            <p:nvPr/>
          </p:nvSpPr>
          <p:spPr>
            <a:xfrm>
              <a:off x="2196675" y="3819414"/>
              <a:ext cx="536998" cy="537017"/>
            </a:xfrm>
            <a:custGeom>
              <a:avLst/>
              <a:gdLst/>
              <a:ahLst/>
              <a:cxnLst/>
              <a:rect l="l" t="t" r="r" b="b"/>
              <a:pathLst>
                <a:path w="28454" h="28455" extrusionOk="0">
                  <a:moveTo>
                    <a:pt x="28454" y="14244"/>
                  </a:moveTo>
                  <a:cubicBezTo>
                    <a:pt x="28454" y="22116"/>
                    <a:pt x="22083" y="28454"/>
                    <a:pt x="14244" y="28454"/>
                  </a:cubicBezTo>
                  <a:cubicBezTo>
                    <a:pt x="6371" y="28454"/>
                    <a:pt x="0" y="22116"/>
                    <a:pt x="0" y="14244"/>
                  </a:cubicBezTo>
                  <a:cubicBezTo>
                    <a:pt x="0" y="6372"/>
                    <a:pt x="6371" y="0"/>
                    <a:pt x="14244" y="0"/>
                  </a:cubicBezTo>
                  <a:cubicBezTo>
                    <a:pt x="22083" y="0"/>
                    <a:pt x="28454" y="6372"/>
                    <a:pt x="28454" y="14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dk1"/>
                  </a:solidFill>
                  <a:latin typeface="Poppins" panose="00000500000000000000" pitchFamily="2" charset="0"/>
                  <a:ea typeface="Roboto"/>
                  <a:cs typeface="Poppins" panose="00000500000000000000" pitchFamily="2" charset="0"/>
                  <a:sym typeface="Roboto"/>
                </a:rPr>
                <a:t>3</a:t>
              </a: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9" name="Google Shape;1149;p40">
              <a:extLst>
                <a:ext uri="{FF2B5EF4-FFF2-40B4-BE49-F238E27FC236}">
                  <a16:creationId xmlns:a16="http://schemas.microsoft.com/office/drawing/2014/main" id="{C6C44889-076E-7FDC-1137-5024972168B0}"/>
                </a:ext>
              </a:extLst>
            </p:cNvPr>
            <p:cNvSpPr/>
            <p:nvPr/>
          </p:nvSpPr>
          <p:spPr>
            <a:xfrm>
              <a:off x="1670344" y="3448012"/>
              <a:ext cx="150489" cy="149848"/>
            </a:xfrm>
            <a:custGeom>
              <a:avLst/>
              <a:gdLst/>
              <a:ahLst/>
              <a:cxnLst/>
              <a:rect l="l" t="t" r="r" b="b"/>
              <a:pathLst>
                <a:path w="7974" h="7940" extrusionOk="0">
                  <a:moveTo>
                    <a:pt x="6539" y="1402"/>
                  </a:moveTo>
                  <a:cubicBezTo>
                    <a:pt x="5138" y="1"/>
                    <a:pt x="2836" y="1"/>
                    <a:pt x="1435" y="1402"/>
                  </a:cubicBezTo>
                  <a:cubicBezTo>
                    <a:pt x="1" y="2836"/>
                    <a:pt x="1" y="5104"/>
                    <a:pt x="1435" y="6539"/>
                  </a:cubicBezTo>
                  <a:cubicBezTo>
                    <a:pt x="2836" y="7940"/>
                    <a:pt x="5138" y="7940"/>
                    <a:pt x="6539" y="6539"/>
                  </a:cubicBezTo>
                  <a:cubicBezTo>
                    <a:pt x="7973" y="5104"/>
                    <a:pt x="7973" y="2836"/>
                    <a:pt x="6539" y="14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0" name="Google Shape;1150;p40">
              <a:extLst>
                <a:ext uri="{FF2B5EF4-FFF2-40B4-BE49-F238E27FC236}">
                  <a16:creationId xmlns:a16="http://schemas.microsoft.com/office/drawing/2014/main" id="{7B91C96C-5C2E-6C1C-1845-8A21114820A5}"/>
                </a:ext>
              </a:extLst>
            </p:cNvPr>
            <p:cNvSpPr/>
            <p:nvPr/>
          </p:nvSpPr>
          <p:spPr>
            <a:xfrm>
              <a:off x="1650208" y="3442973"/>
              <a:ext cx="148583" cy="149225"/>
            </a:xfrm>
            <a:custGeom>
              <a:avLst/>
              <a:gdLst/>
              <a:ahLst/>
              <a:cxnLst/>
              <a:rect l="l" t="t" r="r" b="b"/>
              <a:pathLst>
                <a:path w="7873" h="7907" extrusionOk="0">
                  <a:moveTo>
                    <a:pt x="6472" y="1402"/>
                  </a:moveTo>
                  <a:cubicBezTo>
                    <a:pt x="5071" y="1"/>
                    <a:pt x="2803" y="1"/>
                    <a:pt x="1402" y="1402"/>
                  </a:cubicBezTo>
                  <a:cubicBezTo>
                    <a:pt x="1" y="2803"/>
                    <a:pt x="1" y="5105"/>
                    <a:pt x="1402" y="6506"/>
                  </a:cubicBezTo>
                  <a:cubicBezTo>
                    <a:pt x="2803" y="7907"/>
                    <a:pt x="5071" y="7907"/>
                    <a:pt x="6472" y="6506"/>
                  </a:cubicBezTo>
                  <a:cubicBezTo>
                    <a:pt x="7873" y="5105"/>
                    <a:pt x="7873" y="2803"/>
                    <a:pt x="6472" y="1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1" name="Google Shape;1151;p40">
              <a:extLst>
                <a:ext uri="{FF2B5EF4-FFF2-40B4-BE49-F238E27FC236}">
                  <a16:creationId xmlns:a16="http://schemas.microsoft.com/office/drawing/2014/main" id="{50227C4B-85DC-1774-7639-250A8D65D263}"/>
                </a:ext>
              </a:extLst>
            </p:cNvPr>
            <p:cNvSpPr/>
            <p:nvPr/>
          </p:nvSpPr>
          <p:spPr>
            <a:xfrm>
              <a:off x="1688611" y="3481376"/>
              <a:ext cx="71791" cy="72414"/>
            </a:xfrm>
            <a:custGeom>
              <a:avLst/>
              <a:gdLst/>
              <a:ahLst/>
              <a:cxnLst/>
              <a:rect l="l" t="t" r="r" b="b"/>
              <a:pathLst>
                <a:path w="3804" h="3837" extrusionOk="0">
                  <a:moveTo>
                    <a:pt x="3803" y="1902"/>
                  </a:moveTo>
                  <a:cubicBezTo>
                    <a:pt x="3803" y="2969"/>
                    <a:pt x="2969" y="3837"/>
                    <a:pt x="1902" y="3837"/>
                  </a:cubicBezTo>
                  <a:cubicBezTo>
                    <a:pt x="868" y="3837"/>
                    <a:pt x="0" y="2969"/>
                    <a:pt x="0" y="1902"/>
                  </a:cubicBezTo>
                  <a:cubicBezTo>
                    <a:pt x="0" y="868"/>
                    <a:pt x="868" y="1"/>
                    <a:pt x="1902" y="1"/>
                  </a:cubicBezTo>
                  <a:cubicBezTo>
                    <a:pt x="2969" y="1"/>
                    <a:pt x="3803" y="868"/>
                    <a:pt x="3803" y="19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62" name="Google Shape;1152;p40">
            <a:extLst>
              <a:ext uri="{FF2B5EF4-FFF2-40B4-BE49-F238E27FC236}">
                <a16:creationId xmlns:a16="http://schemas.microsoft.com/office/drawing/2014/main" id="{13D7A6F5-E9F2-D195-FC84-1327D4866562}"/>
              </a:ext>
            </a:extLst>
          </p:cNvPr>
          <p:cNvGrpSpPr/>
          <p:nvPr/>
        </p:nvGrpSpPr>
        <p:grpSpPr>
          <a:xfrm>
            <a:off x="699153" y="1230320"/>
            <a:ext cx="1951681" cy="1585727"/>
            <a:chOff x="1399675" y="1386437"/>
            <a:chExt cx="1951681" cy="1585727"/>
          </a:xfrm>
        </p:grpSpPr>
        <p:sp>
          <p:nvSpPr>
            <p:cNvPr id="63" name="Google Shape;1153;p40">
              <a:extLst>
                <a:ext uri="{FF2B5EF4-FFF2-40B4-BE49-F238E27FC236}">
                  <a16:creationId xmlns:a16="http://schemas.microsoft.com/office/drawing/2014/main" id="{BEDAE6F1-6244-C39D-80B7-BDAEEE5B6DF9}"/>
                </a:ext>
              </a:extLst>
            </p:cNvPr>
            <p:cNvSpPr/>
            <p:nvPr/>
          </p:nvSpPr>
          <p:spPr>
            <a:xfrm>
              <a:off x="2930836" y="1833671"/>
              <a:ext cx="420521" cy="3170"/>
            </a:xfrm>
            <a:custGeom>
              <a:avLst/>
              <a:gdLst/>
              <a:ahLst/>
              <a:cxnLst/>
              <a:rect l="l" t="t" r="r" b="b"/>
              <a:pathLst>
                <a:path w="22283" h="168" extrusionOk="0">
                  <a:moveTo>
                    <a:pt x="0" y="0"/>
                  </a:moveTo>
                  <a:lnTo>
                    <a:pt x="0" y="167"/>
                  </a:lnTo>
                  <a:lnTo>
                    <a:pt x="22283" y="167"/>
                  </a:lnTo>
                  <a:lnTo>
                    <a:pt x="2228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64" name="Google Shape;1154;p40">
              <a:extLst>
                <a:ext uri="{FF2B5EF4-FFF2-40B4-BE49-F238E27FC236}">
                  <a16:creationId xmlns:a16="http://schemas.microsoft.com/office/drawing/2014/main" id="{5F9B979F-DE45-5CC4-DAAE-0A8CF07CA28A}"/>
                </a:ext>
              </a:extLst>
            </p:cNvPr>
            <p:cNvGrpSpPr/>
            <p:nvPr/>
          </p:nvGrpSpPr>
          <p:grpSpPr>
            <a:xfrm>
              <a:off x="1399675" y="1386437"/>
              <a:ext cx="1536065" cy="1585727"/>
              <a:chOff x="1480172" y="1427015"/>
              <a:chExt cx="1496848" cy="1545241"/>
            </a:xfrm>
          </p:grpSpPr>
          <p:sp>
            <p:nvSpPr>
              <p:cNvPr id="65" name="Google Shape;1155;p40">
                <a:extLst>
                  <a:ext uri="{FF2B5EF4-FFF2-40B4-BE49-F238E27FC236}">
                    <a16:creationId xmlns:a16="http://schemas.microsoft.com/office/drawing/2014/main" id="{485DD1F5-09F2-2AF3-D5CA-7624AE852A12}"/>
                  </a:ext>
                </a:extLst>
              </p:cNvPr>
              <p:cNvSpPr/>
              <p:nvPr/>
            </p:nvSpPr>
            <p:spPr>
              <a:xfrm>
                <a:off x="1480172" y="2328128"/>
                <a:ext cx="528804" cy="6441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28754" y="15045"/>
                    </a:moveTo>
                    <a:cubicBezTo>
                      <a:pt x="22416" y="5938"/>
                      <a:pt x="11909" y="1"/>
                      <a:pt x="0" y="1"/>
                    </a:cubicBezTo>
                    <a:lnTo>
                      <a:pt x="0" y="26286"/>
                    </a:lnTo>
                    <a:lnTo>
                      <a:pt x="8740" y="35026"/>
                    </a:lnTo>
                    <a:close/>
                  </a:path>
                </a:pathLst>
              </a:custGeom>
              <a:solidFill>
                <a:srgbClr val="1F31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6" name="Google Shape;1156;p40">
                <a:extLst>
                  <a:ext uri="{FF2B5EF4-FFF2-40B4-BE49-F238E27FC236}">
                    <a16:creationId xmlns:a16="http://schemas.microsoft.com/office/drawing/2014/main" id="{130F1B5B-B9AE-6F60-45CF-6BDFFD958178}"/>
                  </a:ext>
                </a:extLst>
              </p:cNvPr>
              <p:cNvSpPr/>
              <p:nvPr/>
            </p:nvSpPr>
            <p:spPr>
              <a:xfrm>
                <a:off x="2060517" y="1427015"/>
                <a:ext cx="916502" cy="915896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04" extrusionOk="0">
                    <a:moveTo>
                      <a:pt x="49836" y="24885"/>
                    </a:moveTo>
                    <a:cubicBezTo>
                      <a:pt x="49836" y="38662"/>
                      <a:pt x="38662" y="49803"/>
                      <a:pt x="24919" y="49803"/>
                    </a:cubicBezTo>
                    <a:cubicBezTo>
                      <a:pt x="11142" y="49803"/>
                      <a:pt x="1" y="38662"/>
                      <a:pt x="1" y="24885"/>
                    </a:cubicBezTo>
                    <a:cubicBezTo>
                      <a:pt x="1" y="11142"/>
                      <a:pt x="11142" y="1"/>
                      <a:pt x="24919" y="1"/>
                    </a:cubicBezTo>
                    <a:cubicBezTo>
                      <a:pt x="38662" y="1"/>
                      <a:pt x="49836" y="11142"/>
                      <a:pt x="49836" y="24885"/>
                    </a:cubicBezTo>
                    <a:close/>
                  </a:path>
                </a:pathLst>
              </a:custGeom>
              <a:solidFill>
                <a:srgbClr val="1F31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7" name="Google Shape;1157;p40">
                <a:extLst>
                  <a:ext uri="{FF2B5EF4-FFF2-40B4-BE49-F238E27FC236}">
                    <a16:creationId xmlns:a16="http://schemas.microsoft.com/office/drawing/2014/main" id="{9BE93628-7B77-F789-37CB-0CD3D0963A6D}"/>
                  </a:ext>
                </a:extLst>
              </p:cNvPr>
              <p:cNvSpPr/>
              <p:nvPr/>
            </p:nvSpPr>
            <p:spPr>
              <a:xfrm>
                <a:off x="1743930" y="2379655"/>
                <a:ext cx="146642" cy="146623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7973" extrusionOk="0">
                    <a:moveTo>
                      <a:pt x="6539" y="1435"/>
                    </a:moveTo>
                    <a:cubicBezTo>
                      <a:pt x="5138" y="1"/>
                      <a:pt x="2836" y="1"/>
                      <a:pt x="1435" y="1435"/>
                    </a:cubicBezTo>
                    <a:cubicBezTo>
                      <a:pt x="1" y="2836"/>
                      <a:pt x="1" y="5138"/>
                      <a:pt x="1435" y="6539"/>
                    </a:cubicBezTo>
                    <a:cubicBezTo>
                      <a:pt x="2836" y="7973"/>
                      <a:pt x="5138" y="7973"/>
                      <a:pt x="6539" y="6539"/>
                    </a:cubicBezTo>
                    <a:cubicBezTo>
                      <a:pt x="7973" y="5138"/>
                      <a:pt x="7973" y="2836"/>
                      <a:pt x="6539" y="1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8" name="Google Shape;1158;p40">
                <a:extLst>
                  <a:ext uri="{FF2B5EF4-FFF2-40B4-BE49-F238E27FC236}">
                    <a16:creationId xmlns:a16="http://schemas.microsoft.com/office/drawing/2014/main" id="{2533085F-1E66-B935-E908-4E18D42F44BC}"/>
                  </a:ext>
                </a:extLst>
              </p:cNvPr>
              <p:cNvSpPr/>
              <p:nvPr/>
            </p:nvSpPr>
            <p:spPr>
              <a:xfrm>
                <a:off x="1786262" y="2022038"/>
                <a:ext cx="438013" cy="436781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51" extrusionOk="0">
                    <a:moveTo>
                      <a:pt x="22817" y="0"/>
                    </a:moveTo>
                    <a:lnTo>
                      <a:pt x="1" y="22717"/>
                    </a:lnTo>
                    <a:lnTo>
                      <a:pt x="1001" y="23751"/>
                    </a:lnTo>
                    <a:lnTo>
                      <a:pt x="23818" y="1001"/>
                    </a:lnTo>
                    <a:close/>
                  </a:path>
                </a:pathLst>
              </a:custGeom>
              <a:solidFill>
                <a:srgbClr val="1F31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9" name="Google Shape;1159;p40">
                <a:extLst>
                  <a:ext uri="{FF2B5EF4-FFF2-40B4-BE49-F238E27FC236}">
                    <a16:creationId xmlns:a16="http://schemas.microsoft.com/office/drawing/2014/main" id="{E668FF26-B721-838A-5D52-2D7929B17133}"/>
                  </a:ext>
                </a:extLst>
              </p:cNvPr>
              <p:cNvSpPr/>
              <p:nvPr/>
            </p:nvSpPr>
            <p:spPr>
              <a:xfrm>
                <a:off x="1724308" y="2375370"/>
                <a:ext cx="144784" cy="144784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873" extrusionOk="0">
                    <a:moveTo>
                      <a:pt x="6472" y="1401"/>
                    </a:moveTo>
                    <a:cubicBezTo>
                      <a:pt x="5071" y="0"/>
                      <a:pt x="2803" y="0"/>
                      <a:pt x="1402" y="1401"/>
                    </a:cubicBezTo>
                    <a:cubicBezTo>
                      <a:pt x="1" y="2802"/>
                      <a:pt x="1" y="5070"/>
                      <a:pt x="1402" y="6471"/>
                    </a:cubicBezTo>
                    <a:cubicBezTo>
                      <a:pt x="2803" y="7872"/>
                      <a:pt x="5071" y="7872"/>
                      <a:pt x="6472" y="6471"/>
                    </a:cubicBezTo>
                    <a:cubicBezTo>
                      <a:pt x="7873" y="5070"/>
                      <a:pt x="7873" y="2802"/>
                      <a:pt x="6472" y="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0" name="Google Shape;1160;p40">
                <a:extLst>
                  <a:ext uri="{FF2B5EF4-FFF2-40B4-BE49-F238E27FC236}">
                    <a16:creationId xmlns:a16="http://schemas.microsoft.com/office/drawing/2014/main" id="{5065C0F3-52AD-1718-E01A-74A8C52CCA19}"/>
                  </a:ext>
                </a:extLst>
              </p:cNvPr>
              <p:cNvSpPr/>
              <p:nvPr/>
            </p:nvSpPr>
            <p:spPr>
              <a:xfrm>
                <a:off x="1761731" y="2412774"/>
                <a:ext cx="69956" cy="69956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04" extrusionOk="0">
                    <a:moveTo>
                      <a:pt x="3803" y="1902"/>
                    </a:moveTo>
                    <a:cubicBezTo>
                      <a:pt x="3803" y="2970"/>
                      <a:pt x="2969" y="3804"/>
                      <a:pt x="1902" y="3804"/>
                    </a:cubicBezTo>
                    <a:cubicBezTo>
                      <a:pt x="868" y="3804"/>
                      <a:pt x="0" y="2970"/>
                      <a:pt x="0" y="1902"/>
                    </a:cubicBezTo>
                    <a:cubicBezTo>
                      <a:pt x="0" y="835"/>
                      <a:pt x="868" y="1"/>
                      <a:pt x="1902" y="1"/>
                    </a:cubicBezTo>
                    <a:cubicBezTo>
                      <a:pt x="2969" y="1"/>
                      <a:pt x="3803" y="835"/>
                      <a:pt x="3803" y="19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1" name="Google Shape;1161;p40">
                <a:extLst>
                  <a:ext uri="{FF2B5EF4-FFF2-40B4-BE49-F238E27FC236}">
                    <a16:creationId xmlns:a16="http://schemas.microsoft.com/office/drawing/2014/main" id="{BFBC39DD-984E-A66A-3992-93083F2A396B}"/>
                  </a:ext>
                </a:extLst>
              </p:cNvPr>
              <p:cNvSpPr/>
              <p:nvPr/>
            </p:nvSpPr>
            <p:spPr>
              <a:xfrm>
                <a:off x="2105920" y="1471793"/>
                <a:ext cx="825693" cy="826336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34" extrusionOk="0">
                    <a:moveTo>
                      <a:pt x="44899" y="22450"/>
                    </a:moveTo>
                    <a:cubicBezTo>
                      <a:pt x="44899" y="34859"/>
                      <a:pt x="34858" y="44933"/>
                      <a:pt x="22450" y="44933"/>
                    </a:cubicBezTo>
                    <a:cubicBezTo>
                      <a:pt x="10041" y="44933"/>
                      <a:pt x="0" y="34859"/>
                      <a:pt x="0" y="22450"/>
                    </a:cubicBezTo>
                    <a:cubicBezTo>
                      <a:pt x="0" y="10075"/>
                      <a:pt x="10041" y="1"/>
                      <a:pt x="22450" y="1"/>
                    </a:cubicBezTo>
                    <a:cubicBezTo>
                      <a:pt x="34858" y="1"/>
                      <a:pt x="44899" y="10075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2" name="Google Shape;1162;p40">
                <a:extLst>
                  <a:ext uri="{FF2B5EF4-FFF2-40B4-BE49-F238E27FC236}">
                    <a16:creationId xmlns:a16="http://schemas.microsoft.com/office/drawing/2014/main" id="{131BAFE2-54D5-A6A6-984F-24C6F5DD19B3}"/>
                  </a:ext>
                </a:extLst>
              </p:cNvPr>
              <p:cNvSpPr/>
              <p:nvPr/>
            </p:nvSpPr>
            <p:spPr>
              <a:xfrm>
                <a:off x="2453717" y="2021412"/>
                <a:ext cx="325760" cy="425140"/>
              </a:xfrm>
              <a:custGeom>
                <a:avLst/>
                <a:gdLst/>
                <a:ahLst/>
                <a:cxnLst/>
                <a:rect l="l" t="t" r="r" b="b"/>
                <a:pathLst>
                  <a:path w="17714" h="23118" extrusionOk="0">
                    <a:moveTo>
                      <a:pt x="17713" y="20516"/>
                    </a:moveTo>
                    <a:lnTo>
                      <a:pt x="11209" y="23118"/>
                    </a:lnTo>
                    <a:cubicBezTo>
                      <a:pt x="8240" y="15779"/>
                      <a:pt x="4204" y="9608"/>
                      <a:pt x="1" y="5405"/>
                    </a:cubicBezTo>
                    <a:lnTo>
                      <a:pt x="13477" y="1"/>
                    </a:lnTo>
                    <a:cubicBezTo>
                      <a:pt x="13344" y="5905"/>
                      <a:pt x="14745" y="13144"/>
                      <a:pt x="17713" y="205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3" name="Google Shape;1163;p40">
                <a:extLst>
                  <a:ext uri="{FF2B5EF4-FFF2-40B4-BE49-F238E27FC236}">
                    <a16:creationId xmlns:a16="http://schemas.microsoft.com/office/drawing/2014/main" id="{FAEFBD24-81BF-C093-56AD-5080DBA5E02A}"/>
                  </a:ext>
                </a:extLst>
              </p:cNvPr>
              <p:cNvSpPr/>
              <p:nvPr/>
            </p:nvSpPr>
            <p:spPr>
              <a:xfrm>
                <a:off x="2188727" y="1554618"/>
                <a:ext cx="660072" cy="660072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3" extrusionOk="0">
                    <a:moveTo>
                      <a:pt x="35893" y="17946"/>
                    </a:moveTo>
                    <a:cubicBezTo>
                      <a:pt x="35893" y="27887"/>
                      <a:pt x="27854" y="35893"/>
                      <a:pt x="17947" y="35893"/>
                    </a:cubicBezTo>
                    <a:cubicBezTo>
                      <a:pt x="8040" y="35893"/>
                      <a:pt x="0" y="27887"/>
                      <a:pt x="0" y="17946"/>
                    </a:cubicBezTo>
                    <a:cubicBezTo>
                      <a:pt x="0" y="8039"/>
                      <a:pt x="8040" y="0"/>
                      <a:pt x="17947" y="0"/>
                    </a:cubicBezTo>
                    <a:cubicBezTo>
                      <a:pt x="27854" y="0"/>
                      <a:pt x="35893" y="8039"/>
                      <a:pt x="35893" y="17946"/>
                    </a:cubicBezTo>
                    <a:close/>
                  </a:path>
                </a:pathLst>
              </a:custGeom>
              <a:solidFill>
                <a:srgbClr val="1F31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4" name="Google Shape;1164;p40">
                <a:extLst>
                  <a:ext uri="{FF2B5EF4-FFF2-40B4-BE49-F238E27FC236}">
                    <a16:creationId xmlns:a16="http://schemas.microsoft.com/office/drawing/2014/main" id="{69191B0D-E624-B03C-EB6E-D6CC58D9F5B8}"/>
                  </a:ext>
                </a:extLst>
              </p:cNvPr>
              <p:cNvSpPr/>
              <p:nvPr/>
            </p:nvSpPr>
            <p:spPr>
              <a:xfrm>
                <a:off x="2256823" y="1623321"/>
                <a:ext cx="523269" cy="523269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4" extrusionOk="0">
                    <a:moveTo>
                      <a:pt x="28454" y="14210"/>
                    </a:moveTo>
                    <a:cubicBezTo>
                      <a:pt x="28454" y="22083"/>
                      <a:pt x="22083" y="28454"/>
                      <a:pt x="14244" y="28454"/>
                    </a:cubicBezTo>
                    <a:cubicBezTo>
                      <a:pt x="6371" y="28454"/>
                      <a:pt x="0" y="22083"/>
                      <a:pt x="0" y="14210"/>
                    </a:cubicBezTo>
                    <a:cubicBezTo>
                      <a:pt x="0" y="6371"/>
                      <a:pt x="6371" y="0"/>
                      <a:pt x="14244" y="0"/>
                    </a:cubicBezTo>
                    <a:cubicBezTo>
                      <a:pt x="22083" y="0"/>
                      <a:pt x="28454" y="6371"/>
                      <a:pt x="28454" y="142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Poppins" panose="00000500000000000000" pitchFamily="2" charset="0"/>
                    <a:ea typeface="Roboto"/>
                    <a:cs typeface="Poppins" panose="00000500000000000000" pitchFamily="2" charset="0"/>
                    <a:sym typeface="Roboto"/>
                  </a:rPr>
                  <a:t>1</a:t>
                </a:r>
                <a:endParaRPr sz="2000" b="1">
                  <a:solidFill>
                    <a:schemeClr val="dk1"/>
                  </a:solidFill>
                  <a:latin typeface="Poppins" panose="00000500000000000000" pitchFamily="2" charset="0"/>
                  <a:ea typeface="Roboto"/>
                  <a:cs typeface="Poppins" panose="00000500000000000000" pitchFamily="2" charset="0"/>
                  <a:sym typeface="Roboto"/>
                </a:endParaRPr>
              </a:p>
            </p:txBody>
          </p:sp>
        </p:grpSp>
      </p:grpSp>
      <p:sp>
        <p:nvSpPr>
          <p:cNvPr id="75" name="Google Shape;1165;p40">
            <a:extLst>
              <a:ext uri="{FF2B5EF4-FFF2-40B4-BE49-F238E27FC236}">
                <a16:creationId xmlns:a16="http://schemas.microsoft.com/office/drawing/2014/main" id="{E75EB98D-5514-6DCF-DE18-6314ACC29182}"/>
              </a:ext>
            </a:extLst>
          </p:cNvPr>
          <p:cNvSpPr/>
          <p:nvPr/>
        </p:nvSpPr>
        <p:spPr>
          <a:xfrm>
            <a:off x="150878" y="2267758"/>
            <a:ext cx="1096645" cy="1096645"/>
          </a:xfrm>
          <a:custGeom>
            <a:avLst/>
            <a:gdLst/>
            <a:ahLst/>
            <a:cxnLst/>
            <a:rect l="l" t="t" r="r" b="b"/>
            <a:pathLst>
              <a:path w="64047" h="64047" extrusionOk="0">
                <a:moveTo>
                  <a:pt x="64046" y="32024"/>
                </a:moveTo>
                <a:cubicBezTo>
                  <a:pt x="64046" y="49703"/>
                  <a:pt x="49703" y="64047"/>
                  <a:pt x="32023" y="64047"/>
                </a:cubicBezTo>
                <a:cubicBezTo>
                  <a:pt x="14344" y="64047"/>
                  <a:pt x="1" y="49703"/>
                  <a:pt x="1" y="32024"/>
                </a:cubicBezTo>
                <a:cubicBezTo>
                  <a:pt x="1" y="14344"/>
                  <a:pt x="14344" y="1"/>
                  <a:pt x="32023" y="1"/>
                </a:cubicBezTo>
                <a:cubicBezTo>
                  <a:pt x="49703" y="1"/>
                  <a:pt x="64046" y="14344"/>
                  <a:pt x="64046" y="32024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166;p40">
            <a:extLst>
              <a:ext uri="{FF2B5EF4-FFF2-40B4-BE49-F238E27FC236}">
                <a16:creationId xmlns:a16="http://schemas.microsoft.com/office/drawing/2014/main" id="{378D292B-4044-BD1A-0F8E-F5BC6D0DF730}"/>
              </a:ext>
            </a:extLst>
          </p:cNvPr>
          <p:cNvSpPr/>
          <p:nvPr/>
        </p:nvSpPr>
        <p:spPr>
          <a:xfrm>
            <a:off x="281217" y="2398095"/>
            <a:ext cx="830994" cy="831636"/>
          </a:xfrm>
          <a:custGeom>
            <a:avLst/>
            <a:gdLst/>
            <a:ahLst/>
            <a:cxnLst/>
            <a:rect l="l" t="t" r="r" b="b"/>
            <a:pathLst>
              <a:path w="44032" h="44066" extrusionOk="0">
                <a:moveTo>
                  <a:pt x="44032" y="22016"/>
                </a:moveTo>
                <a:cubicBezTo>
                  <a:pt x="44032" y="34192"/>
                  <a:pt x="34191" y="44065"/>
                  <a:pt x="22016" y="44065"/>
                </a:cubicBezTo>
                <a:cubicBezTo>
                  <a:pt x="9874" y="44065"/>
                  <a:pt x="0" y="34192"/>
                  <a:pt x="0" y="22016"/>
                </a:cubicBezTo>
                <a:cubicBezTo>
                  <a:pt x="0" y="9874"/>
                  <a:pt x="9874" y="0"/>
                  <a:pt x="22016" y="0"/>
                </a:cubicBezTo>
                <a:cubicBezTo>
                  <a:pt x="34191" y="0"/>
                  <a:pt x="44032" y="9874"/>
                  <a:pt x="44032" y="220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In Future</a:t>
            </a:r>
            <a:endParaRPr sz="1200" b="1" dirty="0"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5417A912-E694-EDFA-66ED-92131FF84E10}"/>
              </a:ext>
            </a:extLst>
          </p:cNvPr>
          <p:cNvSpPr txBox="1">
            <a:spLocks/>
          </p:cNvSpPr>
          <p:nvPr/>
        </p:nvSpPr>
        <p:spPr>
          <a:xfrm>
            <a:off x="2165647" y="193737"/>
            <a:ext cx="4812707" cy="674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b="1" dirty="0">
                <a:latin typeface="Poppins" panose="00000500000000000000" pitchFamily="2" charset="0"/>
                <a:cs typeface="Poppins" panose="00000500000000000000" pitchFamily="2" charset="0"/>
              </a:rPr>
              <a:t>FUTURE OPPORTUNITIES</a:t>
            </a:r>
            <a:endParaRPr lang="en-BD" sz="3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3" name="Picture 8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80D33DC-A047-9E27-8CDC-55125BDB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599" y="3069537"/>
            <a:ext cx="1373368" cy="1373368"/>
          </a:xfrm>
          <a:prstGeom prst="rect">
            <a:avLst/>
          </a:prstGeom>
        </p:spPr>
      </p:pic>
      <p:pic>
        <p:nvPicPr>
          <p:cNvPr id="85" name="Picture 84" descr="A close-up of a device&#10;&#10;Description automatically generated">
            <a:extLst>
              <a:ext uri="{FF2B5EF4-FFF2-40B4-BE49-F238E27FC236}">
                <a16:creationId xmlns:a16="http://schemas.microsoft.com/office/drawing/2014/main" id="{C7F0B4C6-F226-2B6A-2CBE-6C9D09AA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855" y="910993"/>
            <a:ext cx="1725836" cy="1000985"/>
          </a:xfrm>
          <a:prstGeom prst="rect">
            <a:avLst/>
          </a:prstGeom>
        </p:spPr>
      </p:pic>
      <p:pic>
        <p:nvPicPr>
          <p:cNvPr id="87" name="Picture 86" descr="A white and grey device with a cord&#10;&#10;Description automatically generated">
            <a:extLst>
              <a:ext uri="{FF2B5EF4-FFF2-40B4-BE49-F238E27FC236}">
                <a16:creationId xmlns:a16="http://schemas.microsoft.com/office/drawing/2014/main" id="{65C04062-283B-B8CE-F34F-6A0B2926B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287" y="1210428"/>
            <a:ext cx="1617813" cy="1617813"/>
          </a:xfrm>
          <a:prstGeom prst="rect">
            <a:avLst/>
          </a:prstGeom>
        </p:spPr>
      </p:pic>
      <p:pic>
        <p:nvPicPr>
          <p:cNvPr id="89" name="Picture 88" descr="A green circuit board with black wires&#10;&#10;Description automatically generated">
            <a:extLst>
              <a:ext uri="{FF2B5EF4-FFF2-40B4-BE49-F238E27FC236}">
                <a16:creationId xmlns:a16="http://schemas.microsoft.com/office/drawing/2014/main" id="{54EA9544-C795-C96E-5283-AC32340A8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1649" y="2126512"/>
            <a:ext cx="1368577" cy="124369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F9A4B0-DB8E-DBCE-1C43-403AD0B1CEC4}"/>
              </a:ext>
            </a:extLst>
          </p:cNvPr>
          <p:cNvSpPr txBox="1"/>
          <p:nvPr/>
        </p:nvSpPr>
        <p:spPr>
          <a:xfrm>
            <a:off x="5709262" y="1949803"/>
            <a:ext cx="11009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ECG Sensor</a:t>
            </a:r>
            <a:endParaRPr lang="en-US" sz="7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86EF289-BB09-704C-1CB0-EC7E94B7EC34}"/>
              </a:ext>
            </a:extLst>
          </p:cNvPr>
          <p:cNvSpPr txBox="1"/>
          <p:nvPr/>
        </p:nvSpPr>
        <p:spPr>
          <a:xfrm>
            <a:off x="7437601" y="2854093"/>
            <a:ext cx="126580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Spirometer Sensor</a:t>
            </a:r>
            <a:endParaRPr lang="en-US" sz="7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75C9DD9-96BE-EBDD-907F-800C11ABDB54}"/>
              </a:ext>
            </a:extLst>
          </p:cNvPr>
          <p:cNvSpPr txBox="1"/>
          <p:nvPr/>
        </p:nvSpPr>
        <p:spPr>
          <a:xfrm>
            <a:off x="7437601" y="4307404"/>
            <a:ext cx="126580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Glucose Sensor</a:t>
            </a:r>
            <a:endParaRPr lang="en-US" sz="7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9158DC-8C53-3444-D088-2F6A08511DA7}"/>
              </a:ext>
            </a:extLst>
          </p:cNvPr>
          <p:cNvSpPr txBox="1"/>
          <p:nvPr/>
        </p:nvSpPr>
        <p:spPr>
          <a:xfrm>
            <a:off x="5249286" y="3201535"/>
            <a:ext cx="175330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dk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Electrolyte Imbalance Sensor</a:t>
            </a:r>
            <a:endParaRPr lang="en-US" sz="700" dirty="0"/>
          </a:p>
        </p:txBody>
      </p:sp>
      <p:pic>
        <p:nvPicPr>
          <p:cNvPr id="96" name="Picture 95" descr="A group of women in a room&#10;&#10;Description automatically generated">
            <a:extLst>
              <a:ext uri="{FF2B5EF4-FFF2-40B4-BE49-F238E27FC236}">
                <a16:creationId xmlns:a16="http://schemas.microsoft.com/office/drawing/2014/main" id="{6C763430-B729-D7A6-828A-1DF03019D9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8514"/>
          <a:stretch/>
        </p:blipFill>
        <p:spPr>
          <a:xfrm>
            <a:off x="5528590" y="3534833"/>
            <a:ext cx="1602194" cy="103099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FC2E17D1-C27E-87A1-342E-82F127DCF209}"/>
              </a:ext>
            </a:extLst>
          </p:cNvPr>
          <p:cNvSpPr txBox="1"/>
          <p:nvPr/>
        </p:nvSpPr>
        <p:spPr>
          <a:xfrm>
            <a:off x="5358133" y="4591119"/>
            <a:ext cx="193328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Telemedicine Camps in village schools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21567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CFCE5B-A0A3-D253-042D-20E18A46C445}"/>
              </a:ext>
            </a:extLst>
          </p:cNvPr>
          <p:cNvSpPr txBox="1"/>
          <p:nvPr/>
        </p:nvSpPr>
        <p:spPr>
          <a:xfrm>
            <a:off x="5677092" y="702093"/>
            <a:ext cx="34669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F316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Let’s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Connect the Healthcare Solution with just a</a:t>
            </a:r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b="1" dirty="0">
                <a:solidFill>
                  <a:srgbClr val="00A99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fingertip.</a:t>
            </a:r>
            <a:endParaRPr lang="en-US" sz="1800" b="1" dirty="0">
              <a:solidFill>
                <a:srgbClr val="00A99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A124C0-8F6C-2EE2-9EE9-1FBEA9E525DC}"/>
              </a:ext>
            </a:extLst>
          </p:cNvPr>
          <p:cNvCxnSpPr>
            <a:cxnSpLocks/>
          </p:cNvCxnSpPr>
          <p:nvPr/>
        </p:nvCxnSpPr>
        <p:spPr>
          <a:xfrm>
            <a:off x="5525733" y="0"/>
            <a:ext cx="0" cy="5143500"/>
          </a:xfrm>
          <a:prstGeom prst="line">
            <a:avLst/>
          </a:prstGeom>
          <a:ln w="28575">
            <a:solidFill>
              <a:srgbClr val="1F3162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673AE1-E3E5-92B8-E34A-80D947C1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86" r="14286"/>
          <a:stretch/>
        </p:blipFill>
        <p:spPr>
          <a:xfrm>
            <a:off x="0" y="0"/>
            <a:ext cx="5510865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02106-A70F-B4E8-DCF1-2448EF9113A1}"/>
              </a:ext>
            </a:extLst>
          </p:cNvPr>
          <p:cNvSpPr txBox="1"/>
          <p:nvPr/>
        </p:nvSpPr>
        <p:spPr>
          <a:xfrm>
            <a:off x="4881078" y="4943445"/>
            <a:ext cx="505893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Advance IoT Based Remote Patient Health Monitoring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B38D2-3E54-0A5F-D4F4-5A8273384AA3}"/>
              </a:ext>
            </a:extLst>
          </p:cNvPr>
          <p:cNvSpPr txBox="1"/>
          <p:nvPr/>
        </p:nvSpPr>
        <p:spPr>
          <a:xfrm>
            <a:off x="6148039" y="2562148"/>
            <a:ext cx="22512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5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451</Words>
  <Application>Microsoft Office PowerPoint</Application>
  <PresentationFormat>On-screen Show (16:9)</PresentationFormat>
  <Paragraphs>150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Kalpurush</vt:lpstr>
      <vt:lpstr>Arial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Nusaiba</dc:creator>
  <cp:lastModifiedBy>Abrar Faiyaz Anan</cp:lastModifiedBy>
  <cp:revision>61</cp:revision>
  <dcterms:modified xsi:type="dcterms:W3CDTF">2024-10-20T08:48:19Z</dcterms:modified>
</cp:coreProperties>
</file>